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6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7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notesMasterIdLst>
    <p:notesMasterId r:id="rId20"/>
  </p:notesMasterIdLst>
  <p:sldIdLst>
    <p:sldId id="256" r:id="rId3"/>
    <p:sldId id="257" r:id="rId4"/>
    <p:sldId id="259" r:id="rId5"/>
    <p:sldId id="272" r:id="rId6"/>
    <p:sldId id="273" r:id="rId7"/>
    <p:sldId id="263" r:id="rId8"/>
    <p:sldId id="260" r:id="rId9"/>
    <p:sldId id="274" r:id="rId10"/>
    <p:sldId id="261" r:id="rId11"/>
    <p:sldId id="280" r:id="rId12"/>
    <p:sldId id="276" r:id="rId13"/>
    <p:sldId id="277" r:id="rId14"/>
    <p:sldId id="278" r:id="rId15"/>
    <p:sldId id="269" r:id="rId16"/>
    <p:sldId id="275" r:id="rId17"/>
    <p:sldId id="281" r:id="rId18"/>
    <p:sldId id="271" r:id="rId19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3B3B"/>
    <a:srgbClr val="5C5C5C"/>
    <a:srgbClr val="7B7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904" autoAdjust="0"/>
    <p:restoredTop sz="95097" autoAdjust="0"/>
  </p:normalViewPr>
  <p:slideViewPr>
    <p:cSldViewPr snapToGrid="0">
      <p:cViewPr>
        <p:scale>
          <a:sx n="66" d="100"/>
          <a:sy n="66" d="100"/>
        </p:scale>
        <p:origin x="418" y="43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4" Type="http://schemas.openxmlformats.org/officeDocument/2006/relationships/image" Target="../media/image39.svg"/></Relationships>
</file>

<file path=ppt/diagrams/_rels/data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svg"/><Relationship Id="rId1" Type="http://schemas.openxmlformats.org/officeDocument/2006/relationships/image" Target="../media/image40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" Type="http://schemas.openxmlformats.org/officeDocument/2006/relationships/image" Target="../media/image3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3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25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27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4" Type="http://schemas.openxmlformats.org/officeDocument/2006/relationships/image" Target="../media/image31.sv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4" Type="http://schemas.openxmlformats.org/officeDocument/2006/relationships/image" Target="../media/image39.svg"/></Relationships>
</file>

<file path=ppt/diagrams/_rels/drawing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svg"/><Relationship Id="rId1" Type="http://schemas.openxmlformats.org/officeDocument/2006/relationships/image" Target="../media/image40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" Type="http://schemas.openxmlformats.org/officeDocument/2006/relationships/image" Target="../media/image3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3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25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27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4" Type="http://schemas.openxmlformats.org/officeDocument/2006/relationships/image" Target="../media/image3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E21591-C451-47FE-8B26-208E2D97333B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FB2E0D87-E155-4BC7-899F-5ABD2C972F7E}">
      <dgm:prSet/>
      <dgm:spPr/>
      <dgm:t>
        <a:bodyPr/>
        <a:lstStyle/>
        <a:p>
          <a:r>
            <a:rPr lang="fr-BE" dirty="0"/>
            <a:t>Objectif: autonomie : comment + impact</a:t>
          </a:r>
          <a:endParaRPr lang="en-US" dirty="0"/>
        </a:p>
      </dgm:t>
    </dgm:pt>
    <dgm:pt modelId="{33CA0399-C3D1-4E0F-84EF-ABE331964D22}" type="parTrans" cxnId="{43DC9DCC-B2E9-45E7-BD89-12A541DF1A08}">
      <dgm:prSet/>
      <dgm:spPr/>
      <dgm:t>
        <a:bodyPr/>
        <a:lstStyle/>
        <a:p>
          <a:endParaRPr lang="en-US"/>
        </a:p>
      </dgm:t>
    </dgm:pt>
    <dgm:pt modelId="{F7F587D4-3171-4F9A-B081-D796A62CE622}" type="sibTrans" cxnId="{43DC9DCC-B2E9-45E7-BD89-12A541DF1A08}">
      <dgm:prSet/>
      <dgm:spPr/>
      <dgm:t>
        <a:bodyPr/>
        <a:lstStyle/>
        <a:p>
          <a:endParaRPr lang="en-US"/>
        </a:p>
      </dgm:t>
    </dgm:pt>
    <dgm:pt modelId="{B7B3866E-3DDB-460A-9791-0523033D82D4}">
      <dgm:prSet/>
      <dgm:spPr/>
      <dgm:t>
        <a:bodyPr/>
        <a:lstStyle/>
        <a:p>
          <a:r>
            <a:rPr lang="fr-BE" dirty="0"/>
            <a:t>Organigramme : management linéaire</a:t>
          </a:r>
          <a:endParaRPr lang="en-US" dirty="0"/>
        </a:p>
      </dgm:t>
    </dgm:pt>
    <dgm:pt modelId="{1D73F8BD-1D01-4A64-828D-DAC6AE3B8B7C}" type="parTrans" cxnId="{2B86B578-9F2A-43FC-97DF-02325629EB3F}">
      <dgm:prSet/>
      <dgm:spPr/>
      <dgm:t>
        <a:bodyPr/>
        <a:lstStyle/>
        <a:p>
          <a:endParaRPr lang="en-US"/>
        </a:p>
      </dgm:t>
    </dgm:pt>
    <dgm:pt modelId="{D1F2B9A0-A870-4949-8A93-2909F7522624}" type="sibTrans" cxnId="{2B86B578-9F2A-43FC-97DF-02325629EB3F}">
      <dgm:prSet/>
      <dgm:spPr/>
      <dgm:t>
        <a:bodyPr/>
        <a:lstStyle/>
        <a:p>
          <a:endParaRPr lang="en-US"/>
        </a:p>
      </dgm:t>
    </dgm:pt>
    <dgm:pt modelId="{C2A37804-3B24-4FC4-BEC6-DAA214C408CD}">
      <dgm:prSet/>
      <dgm:spPr/>
      <dgm:t>
        <a:bodyPr/>
        <a:lstStyle/>
        <a:p>
          <a:r>
            <a:rPr lang="fr-BE"/>
            <a:t>Les 6 valeurs </a:t>
          </a:r>
          <a:endParaRPr lang="en-US"/>
        </a:p>
      </dgm:t>
    </dgm:pt>
    <dgm:pt modelId="{CD1D179D-114E-4DD7-956F-62EB376AA39B}" type="parTrans" cxnId="{CCD9DD6B-9E75-41A6-8CB4-F7808C7273E1}">
      <dgm:prSet/>
      <dgm:spPr/>
      <dgm:t>
        <a:bodyPr/>
        <a:lstStyle/>
        <a:p>
          <a:endParaRPr lang="en-US"/>
        </a:p>
      </dgm:t>
    </dgm:pt>
    <dgm:pt modelId="{7D022DFF-33B2-4B72-A64F-6F39FD44041F}" type="sibTrans" cxnId="{CCD9DD6B-9E75-41A6-8CB4-F7808C7273E1}">
      <dgm:prSet/>
      <dgm:spPr/>
      <dgm:t>
        <a:bodyPr/>
        <a:lstStyle/>
        <a:p>
          <a:endParaRPr lang="en-US"/>
        </a:p>
      </dgm:t>
    </dgm:pt>
    <dgm:pt modelId="{F3F5DF7A-BD01-48F8-85D9-187E0896277F}">
      <dgm:prSet/>
      <dgm:spPr/>
      <dgm:t>
        <a:bodyPr/>
        <a:lstStyle/>
        <a:p>
          <a:r>
            <a:rPr lang="fr-BE" dirty="0"/>
            <a:t>Définition des valeurs  </a:t>
          </a:r>
          <a:endParaRPr lang="en-US" dirty="0"/>
        </a:p>
      </dgm:t>
    </dgm:pt>
    <dgm:pt modelId="{B0478E5E-467A-4024-B6B2-24AABE1DA6A2}" type="parTrans" cxnId="{D75DA5D1-E147-44D8-940B-175D0341696B}">
      <dgm:prSet/>
      <dgm:spPr/>
      <dgm:t>
        <a:bodyPr/>
        <a:lstStyle/>
        <a:p>
          <a:endParaRPr lang="en-US"/>
        </a:p>
      </dgm:t>
    </dgm:pt>
    <dgm:pt modelId="{6C01F360-05BA-4408-87A3-3EABB8807376}" type="sibTrans" cxnId="{D75DA5D1-E147-44D8-940B-175D0341696B}">
      <dgm:prSet/>
      <dgm:spPr/>
      <dgm:t>
        <a:bodyPr/>
        <a:lstStyle/>
        <a:p>
          <a:endParaRPr lang="en-US"/>
        </a:p>
      </dgm:t>
    </dgm:pt>
    <dgm:pt modelId="{9BDB85B5-E7B5-4FBC-8A51-36A3CE4A8F90}">
      <dgm:prSet/>
      <dgm:spPr/>
      <dgm:t>
        <a:bodyPr/>
        <a:lstStyle/>
        <a:p>
          <a:r>
            <a:rPr lang="fr-BE"/>
            <a:t>Affiches </a:t>
          </a:r>
          <a:endParaRPr lang="en-US"/>
        </a:p>
      </dgm:t>
    </dgm:pt>
    <dgm:pt modelId="{336F631A-80AE-4ED6-A261-2205E687B46D}" type="parTrans" cxnId="{B7AC30A8-554C-467B-81A7-E05489EEC52E}">
      <dgm:prSet/>
      <dgm:spPr/>
      <dgm:t>
        <a:bodyPr/>
        <a:lstStyle/>
        <a:p>
          <a:endParaRPr lang="en-US"/>
        </a:p>
      </dgm:t>
    </dgm:pt>
    <dgm:pt modelId="{D92881F4-439E-4035-93DE-00671B8ECF9C}" type="sibTrans" cxnId="{B7AC30A8-554C-467B-81A7-E05489EEC52E}">
      <dgm:prSet/>
      <dgm:spPr/>
      <dgm:t>
        <a:bodyPr/>
        <a:lstStyle/>
        <a:p>
          <a:endParaRPr lang="en-US"/>
        </a:p>
      </dgm:t>
    </dgm:pt>
    <dgm:pt modelId="{DF634056-39FD-4AB0-BFFD-C3DA9C9993F8}">
      <dgm:prSet/>
      <dgm:spPr/>
      <dgm:t>
        <a:bodyPr/>
        <a:lstStyle/>
        <a:p>
          <a:r>
            <a:rPr lang="fr-BE" dirty="0"/>
            <a:t>Sondage </a:t>
          </a:r>
          <a:endParaRPr lang="en-US" dirty="0"/>
        </a:p>
      </dgm:t>
    </dgm:pt>
    <dgm:pt modelId="{CC9E6080-E841-4775-8C73-C6CBA2EC0F71}" type="parTrans" cxnId="{38FA10D2-EE99-4464-8ADB-38223E5792ED}">
      <dgm:prSet/>
      <dgm:spPr/>
      <dgm:t>
        <a:bodyPr/>
        <a:lstStyle/>
        <a:p>
          <a:endParaRPr lang="en-US"/>
        </a:p>
      </dgm:t>
    </dgm:pt>
    <dgm:pt modelId="{B259CEB0-2606-4408-A844-82FA38E29697}" type="sibTrans" cxnId="{38FA10D2-EE99-4464-8ADB-38223E5792ED}">
      <dgm:prSet/>
      <dgm:spPr/>
      <dgm:t>
        <a:bodyPr/>
        <a:lstStyle/>
        <a:p>
          <a:endParaRPr lang="en-US"/>
        </a:p>
      </dgm:t>
    </dgm:pt>
    <dgm:pt modelId="{2F50B554-06A9-45FF-B841-7C68B08F1B8B}" type="pres">
      <dgm:prSet presAssocID="{B3E21591-C451-47FE-8B26-208E2D97333B}" presName="linear" presStyleCnt="0">
        <dgm:presLayoutVars>
          <dgm:animLvl val="lvl"/>
          <dgm:resizeHandles val="exact"/>
        </dgm:presLayoutVars>
      </dgm:prSet>
      <dgm:spPr/>
    </dgm:pt>
    <dgm:pt modelId="{6BEDF182-6A39-42BF-B3FE-8AE51572EEF5}" type="pres">
      <dgm:prSet presAssocID="{FB2E0D87-E155-4BC7-899F-5ABD2C972F7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B3D4C342-CC0B-4D23-82BE-8020FFD0E1DD}" type="pres">
      <dgm:prSet presAssocID="{F7F587D4-3171-4F9A-B081-D796A62CE622}" presName="spacer" presStyleCnt="0"/>
      <dgm:spPr/>
    </dgm:pt>
    <dgm:pt modelId="{9B77CC94-4A57-4528-B8E3-0E2A7E3FF70D}" type="pres">
      <dgm:prSet presAssocID="{B7B3866E-3DDB-460A-9791-0523033D82D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D3B4AEF7-7175-4DFC-9BCE-A27CE04078D3}" type="pres">
      <dgm:prSet presAssocID="{D1F2B9A0-A870-4949-8A93-2909F7522624}" presName="spacer" presStyleCnt="0"/>
      <dgm:spPr/>
    </dgm:pt>
    <dgm:pt modelId="{414FA356-0C7E-4B9F-8049-D70624955D56}" type="pres">
      <dgm:prSet presAssocID="{C2A37804-3B24-4FC4-BEC6-DAA214C408CD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423F675-7217-495D-BEAE-A1C18E5C2A39}" type="pres">
      <dgm:prSet presAssocID="{7D022DFF-33B2-4B72-A64F-6F39FD44041F}" presName="spacer" presStyleCnt="0"/>
      <dgm:spPr/>
    </dgm:pt>
    <dgm:pt modelId="{1C2B8382-A574-43C1-A1C2-E57ED164E4FB}" type="pres">
      <dgm:prSet presAssocID="{F3F5DF7A-BD01-48F8-85D9-187E0896277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6BB230C-C58C-46FC-98CE-1A315A33A8E4}" type="pres">
      <dgm:prSet presAssocID="{6C01F360-05BA-4408-87A3-3EABB8807376}" presName="spacer" presStyleCnt="0"/>
      <dgm:spPr/>
    </dgm:pt>
    <dgm:pt modelId="{9FDEE631-9D20-452B-966E-7136BF41F5BF}" type="pres">
      <dgm:prSet presAssocID="{9BDB85B5-E7B5-4FBC-8A51-36A3CE4A8F9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1FAB3C18-1A26-4E1F-80FB-4C2D2DF5289D}" type="pres">
      <dgm:prSet presAssocID="{D92881F4-439E-4035-93DE-00671B8ECF9C}" presName="spacer" presStyleCnt="0"/>
      <dgm:spPr/>
    </dgm:pt>
    <dgm:pt modelId="{33BDC24C-1D2C-415F-A52D-1F36DD0E73B5}" type="pres">
      <dgm:prSet presAssocID="{DF634056-39FD-4AB0-BFFD-C3DA9C9993F8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65FB5E00-C89C-47A3-9670-ABB9B0B2F03A}" type="presOf" srcId="{F3F5DF7A-BD01-48F8-85D9-187E0896277F}" destId="{1C2B8382-A574-43C1-A1C2-E57ED164E4FB}" srcOrd="0" destOrd="0" presId="urn:microsoft.com/office/officeart/2005/8/layout/vList2"/>
    <dgm:cxn modelId="{DC463A36-A932-4E04-989B-CD014EF91D35}" type="presOf" srcId="{DF634056-39FD-4AB0-BFFD-C3DA9C9993F8}" destId="{33BDC24C-1D2C-415F-A52D-1F36DD0E73B5}" srcOrd="0" destOrd="0" presId="urn:microsoft.com/office/officeart/2005/8/layout/vList2"/>
    <dgm:cxn modelId="{6835B56A-B79E-4001-A67C-1024D87E4B33}" type="presOf" srcId="{C2A37804-3B24-4FC4-BEC6-DAA214C408CD}" destId="{414FA356-0C7E-4B9F-8049-D70624955D56}" srcOrd="0" destOrd="0" presId="urn:microsoft.com/office/officeart/2005/8/layout/vList2"/>
    <dgm:cxn modelId="{CCD9DD6B-9E75-41A6-8CB4-F7808C7273E1}" srcId="{B3E21591-C451-47FE-8B26-208E2D97333B}" destId="{C2A37804-3B24-4FC4-BEC6-DAA214C408CD}" srcOrd="2" destOrd="0" parTransId="{CD1D179D-114E-4DD7-956F-62EB376AA39B}" sibTransId="{7D022DFF-33B2-4B72-A64F-6F39FD44041F}"/>
    <dgm:cxn modelId="{91183152-233A-471A-9928-2EA4B703F5E6}" type="presOf" srcId="{B3E21591-C451-47FE-8B26-208E2D97333B}" destId="{2F50B554-06A9-45FF-B841-7C68B08F1B8B}" srcOrd="0" destOrd="0" presId="urn:microsoft.com/office/officeart/2005/8/layout/vList2"/>
    <dgm:cxn modelId="{2B86B578-9F2A-43FC-97DF-02325629EB3F}" srcId="{B3E21591-C451-47FE-8B26-208E2D97333B}" destId="{B7B3866E-3DDB-460A-9791-0523033D82D4}" srcOrd="1" destOrd="0" parTransId="{1D73F8BD-1D01-4A64-828D-DAC6AE3B8B7C}" sibTransId="{D1F2B9A0-A870-4949-8A93-2909F7522624}"/>
    <dgm:cxn modelId="{B7AC30A8-554C-467B-81A7-E05489EEC52E}" srcId="{B3E21591-C451-47FE-8B26-208E2D97333B}" destId="{9BDB85B5-E7B5-4FBC-8A51-36A3CE4A8F90}" srcOrd="4" destOrd="0" parTransId="{336F631A-80AE-4ED6-A261-2205E687B46D}" sibTransId="{D92881F4-439E-4035-93DE-00671B8ECF9C}"/>
    <dgm:cxn modelId="{43DC9DCC-B2E9-45E7-BD89-12A541DF1A08}" srcId="{B3E21591-C451-47FE-8B26-208E2D97333B}" destId="{FB2E0D87-E155-4BC7-899F-5ABD2C972F7E}" srcOrd="0" destOrd="0" parTransId="{33CA0399-C3D1-4E0F-84EF-ABE331964D22}" sibTransId="{F7F587D4-3171-4F9A-B081-D796A62CE622}"/>
    <dgm:cxn modelId="{871B35D1-95CC-4A08-9A68-BC44B0A7BB77}" type="presOf" srcId="{B7B3866E-3DDB-460A-9791-0523033D82D4}" destId="{9B77CC94-4A57-4528-B8E3-0E2A7E3FF70D}" srcOrd="0" destOrd="0" presId="urn:microsoft.com/office/officeart/2005/8/layout/vList2"/>
    <dgm:cxn modelId="{D75DA5D1-E147-44D8-940B-175D0341696B}" srcId="{B3E21591-C451-47FE-8B26-208E2D97333B}" destId="{F3F5DF7A-BD01-48F8-85D9-187E0896277F}" srcOrd="3" destOrd="0" parTransId="{B0478E5E-467A-4024-B6B2-24AABE1DA6A2}" sibTransId="{6C01F360-05BA-4408-87A3-3EABB8807376}"/>
    <dgm:cxn modelId="{38FA10D2-EE99-4464-8ADB-38223E5792ED}" srcId="{B3E21591-C451-47FE-8B26-208E2D97333B}" destId="{DF634056-39FD-4AB0-BFFD-C3DA9C9993F8}" srcOrd="5" destOrd="0" parTransId="{CC9E6080-E841-4775-8C73-C6CBA2EC0F71}" sibTransId="{B259CEB0-2606-4408-A844-82FA38E29697}"/>
    <dgm:cxn modelId="{3E1311EE-614A-4ABE-86F1-366DF30A218A}" type="presOf" srcId="{FB2E0D87-E155-4BC7-899F-5ABD2C972F7E}" destId="{6BEDF182-6A39-42BF-B3FE-8AE51572EEF5}" srcOrd="0" destOrd="0" presId="urn:microsoft.com/office/officeart/2005/8/layout/vList2"/>
    <dgm:cxn modelId="{4F538AFF-F9B7-4679-A4DE-90FDA784E126}" type="presOf" srcId="{9BDB85B5-E7B5-4FBC-8A51-36A3CE4A8F90}" destId="{9FDEE631-9D20-452B-966E-7136BF41F5BF}" srcOrd="0" destOrd="0" presId="urn:microsoft.com/office/officeart/2005/8/layout/vList2"/>
    <dgm:cxn modelId="{5F577CF1-18F8-4E6C-BD83-9157CF96B80B}" type="presParOf" srcId="{2F50B554-06A9-45FF-B841-7C68B08F1B8B}" destId="{6BEDF182-6A39-42BF-B3FE-8AE51572EEF5}" srcOrd="0" destOrd="0" presId="urn:microsoft.com/office/officeart/2005/8/layout/vList2"/>
    <dgm:cxn modelId="{6C38ED06-EDED-4C47-B068-B4D59BA58AA4}" type="presParOf" srcId="{2F50B554-06A9-45FF-B841-7C68B08F1B8B}" destId="{B3D4C342-CC0B-4D23-82BE-8020FFD0E1DD}" srcOrd="1" destOrd="0" presId="urn:microsoft.com/office/officeart/2005/8/layout/vList2"/>
    <dgm:cxn modelId="{48A65C9C-091B-4B31-9023-82357046A6DE}" type="presParOf" srcId="{2F50B554-06A9-45FF-B841-7C68B08F1B8B}" destId="{9B77CC94-4A57-4528-B8E3-0E2A7E3FF70D}" srcOrd="2" destOrd="0" presId="urn:microsoft.com/office/officeart/2005/8/layout/vList2"/>
    <dgm:cxn modelId="{892B6895-F5F6-4C30-9575-8E3D26AC4A12}" type="presParOf" srcId="{2F50B554-06A9-45FF-B841-7C68B08F1B8B}" destId="{D3B4AEF7-7175-4DFC-9BCE-A27CE04078D3}" srcOrd="3" destOrd="0" presId="urn:microsoft.com/office/officeart/2005/8/layout/vList2"/>
    <dgm:cxn modelId="{BE42AA03-9D6A-487C-BF9F-AF7152667CEF}" type="presParOf" srcId="{2F50B554-06A9-45FF-B841-7C68B08F1B8B}" destId="{414FA356-0C7E-4B9F-8049-D70624955D56}" srcOrd="4" destOrd="0" presId="urn:microsoft.com/office/officeart/2005/8/layout/vList2"/>
    <dgm:cxn modelId="{8E756A3C-0566-42A0-B6A0-0F5CE61E40F1}" type="presParOf" srcId="{2F50B554-06A9-45FF-B841-7C68B08F1B8B}" destId="{7423F675-7217-495D-BEAE-A1C18E5C2A39}" srcOrd="5" destOrd="0" presId="urn:microsoft.com/office/officeart/2005/8/layout/vList2"/>
    <dgm:cxn modelId="{BBAC0978-814F-4FBE-AEF1-B1891682313B}" type="presParOf" srcId="{2F50B554-06A9-45FF-B841-7C68B08F1B8B}" destId="{1C2B8382-A574-43C1-A1C2-E57ED164E4FB}" srcOrd="6" destOrd="0" presId="urn:microsoft.com/office/officeart/2005/8/layout/vList2"/>
    <dgm:cxn modelId="{1A87648B-DE3C-4BCB-9B28-7536E52B5BF4}" type="presParOf" srcId="{2F50B554-06A9-45FF-B841-7C68B08F1B8B}" destId="{C6BB230C-C58C-46FC-98CE-1A315A33A8E4}" srcOrd="7" destOrd="0" presId="urn:microsoft.com/office/officeart/2005/8/layout/vList2"/>
    <dgm:cxn modelId="{42F98F07-5F6B-496C-803E-4ABD5E0BA5EA}" type="presParOf" srcId="{2F50B554-06A9-45FF-B841-7C68B08F1B8B}" destId="{9FDEE631-9D20-452B-966E-7136BF41F5BF}" srcOrd="8" destOrd="0" presId="urn:microsoft.com/office/officeart/2005/8/layout/vList2"/>
    <dgm:cxn modelId="{2BC52AA2-9941-4F20-840B-13B673D6E78F}" type="presParOf" srcId="{2F50B554-06A9-45FF-B841-7C68B08F1B8B}" destId="{1FAB3C18-1A26-4E1F-80FB-4C2D2DF5289D}" srcOrd="9" destOrd="0" presId="urn:microsoft.com/office/officeart/2005/8/layout/vList2"/>
    <dgm:cxn modelId="{1524DBFF-246E-4A61-8FF2-6F1E4B464299}" type="presParOf" srcId="{2F50B554-06A9-45FF-B841-7C68B08F1B8B}" destId="{33BDC24C-1D2C-415F-A52D-1F36DD0E73B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b="1" dirty="0">
              <a:latin typeface="Poppins" panose="00000500000000000000" pitchFamily="2" charset="0"/>
              <a:cs typeface="Poppins" panose="00000500000000000000" pitchFamily="2" charset="0"/>
            </a:rPr>
            <a:t>Je peux compter à long terme sur la structure, sur mes collègues et sur les partenaires dans l’entreprise</a:t>
          </a:r>
          <a:endParaRPr lang="en-US" sz="2400" b="1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>
              <a:latin typeface="Poppins" panose="00000500000000000000" pitchFamily="2" charset="0"/>
              <a:cs typeface="Poppins" panose="00000500000000000000" pitchFamily="2" charset="0"/>
            </a:rPr>
            <a:t>Ex: je fais confiance aux informations données : acompte, stock, date dispo, expédition…</a:t>
          </a:r>
          <a:endParaRPr lang="en-US" sz="2400"/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b="1" dirty="0">
              <a:latin typeface="Poppins" panose="00000500000000000000" pitchFamily="2" charset="0"/>
              <a:cs typeface="Poppins" panose="00000500000000000000" pitchFamily="2" charset="0"/>
            </a:rPr>
            <a:t>Oser faire des changements </a:t>
          </a:r>
          <a:endParaRPr lang="en-US" sz="2400" b="1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800" dirty="0"/>
            <a:t>Ex : basculement dans un ERP intégré </a:t>
          </a:r>
          <a:endParaRPr lang="en-US" sz="2800" dirty="0"/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i Ux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Les valeurs seront affichés à différents endroits stratégiques de la société 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Soit à destination des partenaires, soit du personnel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formation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formation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F8F882-B82B-43EA-A0E6-B55E7947CCA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5F846C7B-0F56-490B-A7DE-BC135189C46B}">
      <dgm:prSet/>
      <dgm:spPr/>
      <dgm:t>
        <a:bodyPr/>
        <a:lstStyle/>
        <a:p>
          <a:pPr>
            <a:lnSpc>
              <a:spcPct val="100000"/>
            </a:lnSpc>
          </a:pPr>
          <a:r>
            <a:rPr lang="fr-BE" dirty="0">
              <a:latin typeface="Poppins" panose="00000500000000000000" pitchFamily="2" charset="0"/>
              <a:cs typeface="Poppins" panose="00000500000000000000" pitchFamily="2" charset="0"/>
            </a:rPr>
            <a:t>En respectant le cadre et les valeurs de BSD, on devient plus autonome. L’autonomie amène la confiance entre collègue, dans la structure. Elle va également donner plus de bien-être au travail. 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7CCE2A1-9297-41BD-8E33-C4467FF03E00}" type="parTrans" cxnId="{20635768-A443-46FE-9441-19E4E3C98E64}">
      <dgm:prSet/>
      <dgm:spPr/>
      <dgm:t>
        <a:bodyPr/>
        <a:lstStyle/>
        <a:p>
          <a:endParaRPr lang="en-US"/>
        </a:p>
      </dgm:t>
    </dgm:pt>
    <dgm:pt modelId="{00EC2D00-A29E-4ED8-861F-F5576669EB13}" type="sibTrans" cxnId="{20635768-A443-46FE-9441-19E4E3C98E64}">
      <dgm:prSet/>
      <dgm:spPr/>
      <dgm:t>
        <a:bodyPr/>
        <a:lstStyle/>
        <a:p>
          <a:endParaRPr lang="en-US"/>
        </a:p>
      </dgm:t>
    </dgm:pt>
    <dgm:pt modelId="{5EC3CD68-444F-4D06-842F-2F67577A82D3}">
      <dgm:prSet/>
      <dgm:spPr/>
      <dgm:t>
        <a:bodyPr/>
        <a:lstStyle/>
        <a:p>
          <a:pPr>
            <a:lnSpc>
              <a:spcPct val="100000"/>
            </a:lnSpc>
          </a:pPr>
          <a:r>
            <a:rPr lang="fr-BE" dirty="0">
              <a:latin typeface="Poppins" panose="00000500000000000000" pitchFamily="2" charset="0"/>
              <a:cs typeface="Poppins" panose="00000500000000000000" pitchFamily="2" charset="0"/>
            </a:rPr>
            <a:t>En respectant le cadre et les valeurs de BSD, on montre plus de professionnalisme, ce qui donne une image positive à nos partenaires.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B4DCA6DA-1DFA-46CB-AD10-ECF2E653B072}" type="parTrans" cxnId="{F3156C06-7821-453F-B8B1-CA556246DE65}">
      <dgm:prSet/>
      <dgm:spPr/>
      <dgm:t>
        <a:bodyPr/>
        <a:lstStyle/>
        <a:p>
          <a:endParaRPr lang="en-US"/>
        </a:p>
      </dgm:t>
    </dgm:pt>
    <dgm:pt modelId="{E560157A-FB56-4CD9-A5FB-ACB3CBABAC0F}" type="sibTrans" cxnId="{F3156C06-7821-453F-B8B1-CA556246DE65}">
      <dgm:prSet/>
      <dgm:spPr/>
      <dgm:t>
        <a:bodyPr/>
        <a:lstStyle/>
        <a:p>
          <a:endParaRPr lang="en-US"/>
        </a:p>
      </dgm:t>
    </dgm:pt>
    <dgm:pt modelId="{AD8899AA-02B7-437C-83AA-1995DBA4EBA2}">
      <dgm:prSet/>
      <dgm:spPr/>
      <dgm:t>
        <a:bodyPr/>
        <a:lstStyle/>
        <a:p>
          <a:pPr>
            <a:lnSpc>
              <a:spcPct val="100000"/>
            </a:lnSpc>
          </a:pPr>
          <a:r>
            <a:rPr lang="fr-BE" dirty="0">
              <a:latin typeface="Poppins" panose="00000500000000000000" pitchFamily="2" charset="0"/>
              <a:cs typeface="Poppins" panose="00000500000000000000" pitchFamily="2" charset="0"/>
            </a:rPr>
            <a:t>Notre adhésion aux valeurs participe à la compétitivité et la pérennité de l’entreprise et de l’équipe (= l’entreprise).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699D963-86ED-4338-9477-D26327370CD7}" type="parTrans" cxnId="{425E72E3-ED9C-4A92-AC30-330D4C8B450B}">
      <dgm:prSet/>
      <dgm:spPr/>
      <dgm:t>
        <a:bodyPr/>
        <a:lstStyle/>
        <a:p>
          <a:endParaRPr lang="en-US"/>
        </a:p>
      </dgm:t>
    </dgm:pt>
    <dgm:pt modelId="{FEEFB356-CBA6-42CF-B0B7-AEEEDF3C1AD9}" type="sibTrans" cxnId="{425E72E3-ED9C-4A92-AC30-330D4C8B450B}">
      <dgm:prSet/>
      <dgm:spPr/>
      <dgm:t>
        <a:bodyPr/>
        <a:lstStyle/>
        <a:p>
          <a:endParaRPr lang="en-US"/>
        </a:p>
      </dgm:t>
    </dgm:pt>
    <dgm:pt modelId="{61B8D8FE-74DD-4D85-97CA-97367EFDC81C}" type="pres">
      <dgm:prSet presAssocID="{38F8F882-B82B-43EA-A0E6-B55E7947CCA2}" presName="root" presStyleCnt="0">
        <dgm:presLayoutVars>
          <dgm:dir/>
          <dgm:resizeHandles val="exact"/>
        </dgm:presLayoutVars>
      </dgm:prSet>
      <dgm:spPr/>
    </dgm:pt>
    <dgm:pt modelId="{157D1A1B-4017-467B-9C1A-3540F53F1AEE}" type="pres">
      <dgm:prSet presAssocID="{5F846C7B-0F56-490B-A7DE-BC135189C46B}" presName="compNode" presStyleCnt="0"/>
      <dgm:spPr/>
    </dgm:pt>
    <dgm:pt modelId="{598956C9-CDE2-4542-94D1-C2D67C29E068}" type="pres">
      <dgm:prSet presAssocID="{5F846C7B-0F56-490B-A7DE-BC135189C46B}" presName="bgRect" presStyleLbl="bgShp" presStyleIdx="0" presStyleCnt="3" custLinFactNeighborY="-2348"/>
      <dgm:spPr/>
    </dgm:pt>
    <dgm:pt modelId="{6BFEDF0E-5D8F-4814-AD3C-AB7FB2B1338A}" type="pres">
      <dgm:prSet presAssocID="{5F846C7B-0F56-490B-A7DE-BC135189C46B}" presName="iconRect" presStyleLbl="node1" presStyleIdx="0" presStyleCnt="3" custLinFactNeighborX="4269" custLinFactNeighborY="-104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F08667AE-4808-40F6-9D82-44279E7BA83C}" type="pres">
      <dgm:prSet presAssocID="{5F846C7B-0F56-490B-A7DE-BC135189C46B}" presName="spaceRect" presStyleCnt="0"/>
      <dgm:spPr/>
    </dgm:pt>
    <dgm:pt modelId="{A43AE418-5C7D-441D-AB93-F1CB225D0DB3}" type="pres">
      <dgm:prSet presAssocID="{5F846C7B-0F56-490B-A7DE-BC135189C46B}" presName="parTx" presStyleLbl="revTx" presStyleIdx="0" presStyleCnt="3">
        <dgm:presLayoutVars>
          <dgm:chMax val="0"/>
          <dgm:chPref val="0"/>
        </dgm:presLayoutVars>
      </dgm:prSet>
      <dgm:spPr/>
    </dgm:pt>
    <dgm:pt modelId="{3F0FE38E-F3C3-4C08-8E26-C939F2686F2F}" type="pres">
      <dgm:prSet presAssocID="{00EC2D00-A29E-4ED8-861F-F5576669EB13}" presName="sibTrans" presStyleCnt="0"/>
      <dgm:spPr/>
    </dgm:pt>
    <dgm:pt modelId="{2F3B7436-0CDD-4A86-B84E-1328A1073C7A}" type="pres">
      <dgm:prSet presAssocID="{5EC3CD68-444F-4D06-842F-2F67577A82D3}" presName="compNode" presStyleCnt="0"/>
      <dgm:spPr/>
    </dgm:pt>
    <dgm:pt modelId="{67BAFF84-F748-4E08-8FF9-E3B1B0449ED6}" type="pres">
      <dgm:prSet presAssocID="{5EC3CD68-444F-4D06-842F-2F67577A82D3}" presName="bgRect" presStyleLbl="bgShp" presStyleIdx="1" presStyleCnt="3"/>
      <dgm:spPr/>
    </dgm:pt>
    <dgm:pt modelId="{B2A58C24-6146-41EB-8931-3B849AF5736F}" type="pres">
      <dgm:prSet presAssocID="{5EC3CD68-444F-4D06-842F-2F67577A82D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</dgm:pt>
    <dgm:pt modelId="{8801AB43-BD62-4E3B-9A6F-F07B8B615646}" type="pres">
      <dgm:prSet presAssocID="{5EC3CD68-444F-4D06-842F-2F67577A82D3}" presName="spaceRect" presStyleCnt="0"/>
      <dgm:spPr/>
    </dgm:pt>
    <dgm:pt modelId="{4E38BF7B-0DAD-4022-8B14-B5EA770FF274}" type="pres">
      <dgm:prSet presAssocID="{5EC3CD68-444F-4D06-842F-2F67577A82D3}" presName="parTx" presStyleLbl="revTx" presStyleIdx="1" presStyleCnt="3">
        <dgm:presLayoutVars>
          <dgm:chMax val="0"/>
          <dgm:chPref val="0"/>
        </dgm:presLayoutVars>
      </dgm:prSet>
      <dgm:spPr/>
    </dgm:pt>
    <dgm:pt modelId="{50BAF9C0-19F8-4951-ADE2-803E8FA2707A}" type="pres">
      <dgm:prSet presAssocID="{E560157A-FB56-4CD9-A5FB-ACB3CBABAC0F}" presName="sibTrans" presStyleCnt="0"/>
      <dgm:spPr/>
    </dgm:pt>
    <dgm:pt modelId="{7BFDCBC8-779C-4137-9A47-1522F8121C5B}" type="pres">
      <dgm:prSet presAssocID="{AD8899AA-02B7-437C-83AA-1995DBA4EBA2}" presName="compNode" presStyleCnt="0"/>
      <dgm:spPr/>
    </dgm:pt>
    <dgm:pt modelId="{7A206DD9-30BA-4D1E-8FE9-82BEEBDCD1D0}" type="pres">
      <dgm:prSet presAssocID="{AD8899AA-02B7-437C-83AA-1995DBA4EBA2}" presName="bgRect" presStyleLbl="bgShp" presStyleIdx="2" presStyleCnt="3"/>
      <dgm:spPr/>
    </dgm:pt>
    <dgm:pt modelId="{C74849C9-8C6D-4FB3-8E0D-BB17E231DAF8}" type="pres">
      <dgm:prSet presAssocID="{AD8899AA-02B7-437C-83AA-1995DBA4EBA2}" presName="iconRect" presStyleLbl="node1" presStyleIdx="2" presStyleCnt="3" custLinFactNeighborX="-4269" custLinFactNeighborY="-711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 with solid fill"/>
        </a:ext>
      </dgm:extLst>
    </dgm:pt>
    <dgm:pt modelId="{B137C1BF-9639-48D1-8A7F-BD68DF080D58}" type="pres">
      <dgm:prSet presAssocID="{AD8899AA-02B7-437C-83AA-1995DBA4EBA2}" presName="spaceRect" presStyleCnt="0"/>
      <dgm:spPr/>
    </dgm:pt>
    <dgm:pt modelId="{F60C290E-33D5-4FF5-8CBB-2198CB0F818F}" type="pres">
      <dgm:prSet presAssocID="{AD8899AA-02B7-437C-83AA-1995DBA4EBA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3156C06-7821-453F-B8B1-CA556246DE65}" srcId="{38F8F882-B82B-43EA-A0E6-B55E7947CCA2}" destId="{5EC3CD68-444F-4D06-842F-2F67577A82D3}" srcOrd="1" destOrd="0" parTransId="{B4DCA6DA-1DFA-46CB-AD10-ECF2E653B072}" sibTransId="{E560157A-FB56-4CD9-A5FB-ACB3CBABAC0F}"/>
    <dgm:cxn modelId="{33D8071A-7B68-4E9A-92F4-D04BC7E6BC95}" type="presOf" srcId="{5EC3CD68-444F-4D06-842F-2F67577A82D3}" destId="{4E38BF7B-0DAD-4022-8B14-B5EA770FF274}" srcOrd="0" destOrd="0" presId="urn:microsoft.com/office/officeart/2018/2/layout/IconVerticalSolidList"/>
    <dgm:cxn modelId="{20635768-A443-46FE-9441-19E4E3C98E64}" srcId="{38F8F882-B82B-43EA-A0E6-B55E7947CCA2}" destId="{5F846C7B-0F56-490B-A7DE-BC135189C46B}" srcOrd="0" destOrd="0" parTransId="{57CCE2A1-9297-41BD-8E33-C4467FF03E00}" sibTransId="{00EC2D00-A29E-4ED8-861F-F5576669EB13}"/>
    <dgm:cxn modelId="{697C2095-5F53-4602-AFFC-BEAE88E96FB2}" type="presOf" srcId="{38F8F882-B82B-43EA-A0E6-B55E7947CCA2}" destId="{61B8D8FE-74DD-4D85-97CA-97367EFDC81C}" srcOrd="0" destOrd="0" presId="urn:microsoft.com/office/officeart/2018/2/layout/IconVerticalSolidList"/>
    <dgm:cxn modelId="{048A5EA8-841E-4D91-BE91-7B7AB4A9FAAB}" type="presOf" srcId="{5F846C7B-0F56-490B-A7DE-BC135189C46B}" destId="{A43AE418-5C7D-441D-AB93-F1CB225D0DB3}" srcOrd="0" destOrd="0" presId="urn:microsoft.com/office/officeart/2018/2/layout/IconVerticalSolidList"/>
    <dgm:cxn modelId="{76D51DC7-F86A-483C-950E-33212A065404}" type="presOf" srcId="{AD8899AA-02B7-437C-83AA-1995DBA4EBA2}" destId="{F60C290E-33D5-4FF5-8CBB-2198CB0F818F}" srcOrd="0" destOrd="0" presId="urn:microsoft.com/office/officeart/2018/2/layout/IconVerticalSolidList"/>
    <dgm:cxn modelId="{425E72E3-ED9C-4A92-AC30-330D4C8B450B}" srcId="{38F8F882-B82B-43EA-A0E6-B55E7947CCA2}" destId="{AD8899AA-02B7-437C-83AA-1995DBA4EBA2}" srcOrd="2" destOrd="0" parTransId="{C699D963-86ED-4338-9477-D26327370CD7}" sibTransId="{FEEFB356-CBA6-42CF-B0B7-AEEEDF3C1AD9}"/>
    <dgm:cxn modelId="{60F39FDD-D7E0-4E68-8572-58EBE4D945FC}" type="presParOf" srcId="{61B8D8FE-74DD-4D85-97CA-97367EFDC81C}" destId="{157D1A1B-4017-467B-9C1A-3540F53F1AEE}" srcOrd="0" destOrd="0" presId="urn:microsoft.com/office/officeart/2018/2/layout/IconVerticalSolidList"/>
    <dgm:cxn modelId="{9DFA1DFC-4517-4A7E-B042-CAE68929239B}" type="presParOf" srcId="{157D1A1B-4017-467B-9C1A-3540F53F1AEE}" destId="{598956C9-CDE2-4542-94D1-C2D67C29E068}" srcOrd="0" destOrd="0" presId="urn:microsoft.com/office/officeart/2018/2/layout/IconVerticalSolidList"/>
    <dgm:cxn modelId="{92129862-4AFD-43EF-99DB-5EF3552B2916}" type="presParOf" srcId="{157D1A1B-4017-467B-9C1A-3540F53F1AEE}" destId="{6BFEDF0E-5D8F-4814-AD3C-AB7FB2B1338A}" srcOrd="1" destOrd="0" presId="urn:microsoft.com/office/officeart/2018/2/layout/IconVerticalSolidList"/>
    <dgm:cxn modelId="{1A588C15-AD5D-4C86-B5B8-FDFDC573D972}" type="presParOf" srcId="{157D1A1B-4017-467B-9C1A-3540F53F1AEE}" destId="{F08667AE-4808-40F6-9D82-44279E7BA83C}" srcOrd="2" destOrd="0" presId="urn:microsoft.com/office/officeart/2018/2/layout/IconVerticalSolidList"/>
    <dgm:cxn modelId="{192A6FA6-40D8-4477-AC5D-70A8E075EF77}" type="presParOf" srcId="{157D1A1B-4017-467B-9C1A-3540F53F1AEE}" destId="{A43AE418-5C7D-441D-AB93-F1CB225D0DB3}" srcOrd="3" destOrd="0" presId="urn:microsoft.com/office/officeart/2018/2/layout/IconVerticalSolidList"/>
    <dgm:cxn modelId="{E82BD6A1-6B15-4099-BC2F-0D488537CB70}" type="presParOf" srcId="{61B8D8FE-74DD-4D85-97CA-97367EFDC81C}" destId="{3F0FE38E-F3C3-4C08-8E26-C939F2686F2F}" srcOrd="1" destOrd="0" presId="urn:microsoft.com/office/officeart/2018/2/layout/IconVerticalSolidList"/>
    <dgm:cxn modelId="{C58CF37F-1F16-4BE3-9F07-0927DC98C6A4}" type="presParOf" srcId="{61B8D8FE-74DD-4D85-97CA-97367EFDC81C}" destId="{2F3B7436-0CDD-4A86-B84E-1328A1073C7A}" srcOrd="2" destOrd="0" presId="urn:microsoft.com/office/officeart/2018/2/layout/IconVerticalSolidList"/>
    <dgm:cxn modelId="{3D1AA5B0-6999-4D0E-BA89-7404594A7EC9}" type="presParOf" srcId="{2F3B7436-0CDD-4A86-B84E-1328A1073C7A}" destId="{67BAFF84-F748-4E08-8FF9-E3B1B0449ED6}" srcOrd="0" destOrd="0" presId="urn:microsoft.com/office/officeart/2018/2/layout/IconVerticalSolidList"/>
    <dgm:cxn modelId="{A21E47B0-D713-417F-A1C3-80983900A8D6}" type="presParOf" srcId="{2F3B7436-0CDD-4A86-B84E-1328A1073C7A}" destId="{B2A58C24-6146-41EB-8931-3B849AF5736F}" srcOrd="1" destOrd="0" presId="urn:microsoft.com/office/officeart/2018/2/layout/IconVerticalSolidList"/>
    <dgm:cxn modelId="{CB855243-FC39-4F3B-BA34-DCD52C7C05C8}" type="presParOf" srcId="{2F3B7436-0CDD-4A86-B84E-1328A1073C7A}" destId="{8801AB43-BD62-4E3B-9A6F-F07B8B615646}" srcOrd="2" destOrd="0" presId="urn:microsoft.com/office/officeart/2018/2/layout/IconVerticalSolidList"/>
    <dgm:cxn modelId="{FF8CCE30-25F1-4901-AE1F-14D086092CFF}" type="presParOf" srcId="{2F3B7436-0CDD-4A86-B84E-1328A1073C7A}" destId="{4E38BF7B-0DAD-4022-8B14-B5EA770FF274}" srcOrd="3" destOrd="0" presId="urn:microsoft.com/office/officeart/2018/2/layout/IconVerticalSolidList"/>
    <dgm:cxn modelId="{785FEC42-BCDF-4369-8155-78112281D125}" type="presParOf" srcId="{61B8D8FE-74DD-4D85-97CA-97367EFDC81C}" destId="{50BAF9C0-19F8-4951-ADE2-803E8FA2707A}" srcOrd="3" destOrd="0" presId="urn:microsoft.com/office/officeart/2018/2/layout/IconVerticalSolidList"/>
    <dgm:cxn modelId="{6D584EB6-79EB-462E-A072-02E607002AEC}" type="presParOf" srcId="{61B8D8FE-74DD-4D85-97CA-97367EFDC81C}" destId="{7BFDCBC8-779C-4137-9A47-1522F8121C5B}" srcOrd="4" destOrd="0" presId="urn:microsoft.com/office/officeart/2018/2/layout/IconVerticalSolidList"/>
    <dgm:cxn modelId="{DF3BA5B9-EB0C-4021-ADF3-9EBB0A7E4AD5}" type="presParOf" srcId="{7BFDCBC8-779C-4137-9A47-1522F8121C5B}" destId="{7A206DD9-30BA-4D1E-8FE9-82BEEBDCD1D0}" srcOrd="0" destOrd="0" presId="urn:microsoft.com/office/officeart/2018/2/layout/IconVerticalSolidList"/>
    <dgm:cxn modelId="{0B71167A-0987-4630-8B6C-CB32C8891E67}" type="presParOf" srcId="{7BFDCBC8-779C-4137-9A47-1522F8121C5B}" destId="{C74849C9-8C6D-4FB3-8E0D-BB17E231DAF8}" srcOrd="1" destOrd="0" presId="urn:microsoft.com/office/officeart/2018/2/layout/IconVerticalSolidList"/>
    <dgm:cxn modelId="{B7AE6DB3-5883-4F9A-BD3C-677BB172FC7C}" type="presParOf" srcId="{7BFDCBC8-779C-4137-9A47-1522F8121C5B}" destId="{B137C1BF-9639-48D1-8A7F-BD68DF080D58}" srcOrd="2" destOrd="0" presId="urn:microsoft.com/office/officeart/2018/2/layout/IconVerticalSolidList"/>
    <dgm:cxn modelId="{19203EFB-E135-4EA4-8063-271C34F714D1}" type="presParOf" srcId="{7BFDCBC8-779C-4137-9A47-1522F8121C5B}" destId="{F60C290E-33D5-4FF5-8CBB-2198CB0F818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6E7EC6-4D07-4885-8AC8-78A3AEEB1727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en-US"/>
        </a:p>
      </dgm:t>
    </dgm:pt>
    <dgm:pt modelId="{EE44B2C4-61C7-4381-BDD6-EE1725BBA180}">
      <dgm:prSet custT="1"/>
      <dgm:spPr/>
      <dgm:t>
        <a:bodyPr/>
        <a:lstStyle/>
        <a:p>
          <a:r>
            <a:rPr lang="fr-BE" sz="3000" dirty="0">
              <a:latin typeface="Poppins" panose="00000500000000000000" pitchFamily="2" charset="0"/>
              <a:cs typeface="Poppins" panose="00000500000000000000" pitchFamily="2" charset="0"/>
            </a:rPr>
            <a:t>Qui</a:t>
          </a:r>
          <a:endParaRPr lang="en-US" sz="3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547710D-63CA-430F-8348-751E1C9A5BB5}" type="parTrans" cxnId="{219B5D63-558D-4FF6-9301-C16446920593}">
      <dgm:prSet/>
      <dgm:spPr/>
      <dgm:t>
        <a:bodyPr/>
        <a:lstStyle/>
        <a:p>
          <a:endParaRPr lang="en-US"/>
        </a:p>
      </dgm:t>
    </dgm:pt>
    <dgm:pt modelId="{22AD3D34-C009-47EF-99C2-F36C3F71866C}" type="sibTrans" cxnId="{219B5D63-558D-4FF6-9301-C16446920593}">
      <dgm:prSet/>
      <dgm:spPr/>
      <dgm:t>
        <a:bodyPr/>
        <a:lstStyle/>
        <a:p>
          <a:endParaRPr lang="en-US"/>
        </a:p>
      </dgm:t>
    </dgm:pt>
    <dgm:pt modelId="{F5B5B431-0B41-4884-BAA1-F794B1213E82}">
      <dgm:prSet custT="1"/>
      <dgm:spPr/>
      <dgm:t>
        <a:bodyPr/>
        <a:lstStyle/>
        <a:p>
          <a:r>
            <a:rPr lang="fr-BE" sz="3000" dirty="0">
              <a:latin typeface="Poppins" panose="00000500000000000000" pitchFamily="2" charset="0"/>
              <a:cs typeface="Poppins" panose="00000500000000000000" pitchFamily="2" charset="0"/>
            </a:rPr>
            <a:t>Définition</a:t>
          </a:r>
          <a:endParaRPr lang="en-US" sz="3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44266FAF-BFE1-4F8E-AD47-62173F9D7FF0}" type="parTrans" cxnId="{DA12A9E1-17CF-42DD-A042-56077BDA56FB}">
      <dgm:prSet/>
      <dgm:spPr/>
      <dgm:t>
        <a:bodyPr/>
        <a:lstStyle/>
        <a:p>
          <a:endParaRPr lang="en-US"/>
        </a:p>
      </dgm:t>
    </dgm:pt>
    <dgm:pt modelId="{66ABA90D-8141-4F46-9D68-BB2653F3F7B5}" type="sibTrans" cxnId="{DA12A9E1-17CF-42DD-A042-56077BDA56FB}">
      <dgm:prSet/>
      <dgm:spPr/>
      <dgm:t>
        <a:bodyPr/>
        <a:lstStyle/>
        <a:p>
          <a:endParaRPr lang="en-US"/>
        </a:p>
      </dgm:t>
    </dgm:pt>
    <dgm:pt modelId="{04F12668-0595-4875-9352-65CFC71378CE}">
      <dgm:prSet custT="1"/>
      <dgm:spPr/>
      <dgm:t>
        <a:bodyPr/>
        <a:lstStyle/>
        <a:p>
          <a:r>
            <a:rPr lang="fr-BE" sz="3000" dirty="0">
              <a:latin typeface="Poppins" panose="00000500000000000000" pitchFamily="2" charset="0"/>
              <a:cs typeface="Poppins" panose="00000500000000000000" pitchFamily="2" charset="0"/>
            </a:rPr>
            <a:t>Feedback positif / constructif </a:t>
          </a:r>
          <a:endParaRPr lang="en-US" sz="3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2A69281-E8B7-4E48-9C89-5933DFF8E56C}" type="parTrans" cxnId="{A59DF1D7-6A89-43BC-842F-87C2A3725971}">
      <dgm:prSet/>
      <dgm:spPr/>
      <dgm:t>
        <a:bodyPr/>
        <a:lstStyle/>
        <a:p>
          <a:endParaRPr lang="en-US"/>
        </a:p>
      </dgm:t>
    </dgm:pt>
    <dgm:pt modelId="{F0C8CA14-6C8B-4B11-832C-F27954AD7B2C}" type="sibTrans" cxnId="{A59DF1D7-6A89-43BC-842F-87C2A3725971}">
      <dgm:prSet/>
      <dgm:spPr/>
      <dgm:t>
        <a:bodyPr/>
        <a:lstStyle/>
        <a:p>
          <a:endParaRPr lang="en-US"/>
        </a:p>
      </dgm:t>
    </dgm:pt>
    <dgm:pt modelId="{E50A07FC-1DD9-4B92-A1CE-3F30F2D5ED91}" type="pres">
      <dgm:prSet presAssocID="{236E7EC6-4D07-4885-8AC8-78A3AEEB1727}" presName="linear" presStyleCnt="0">
        <dgm:presLayoutVars>
          <dgm:animLvl val="lvl"/>
          <dgm:resizeHandles val="exact"/>
        </dgm:presLayoutVars>
      </dgm:prSet>
      <dgm:spPr/>
    </dgm:pt>
    <dgm:pt modelId="{56C7102F-6FF3-4DB7-A06B-8CF7C91B36D6}" type="pres">
      <dgm:prSet presAssocID="{EE44B2C4-61C7-4381-BDD6-EE1725BBA18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FA38208-FC21-4883-B54C-A2C603451E92}" type="pres">
      <dgm:prSet presAssocID="{22AD3D34-C009-47EF-99C2-F36C3F71866C}" presName="spacer" presStyleCnt="0"/>
      <dgm:spPr/>
    </dgm:pt>
    <dgm:pt modelId="{1C3FE888-F64B-4141-B8B3-7B70A2933167}" type="pres">
      <dgm:prSet presAssocID="{F5B5B431-0B41-4884-BAA1-F794B1213E82}" presName="parentText" presStyleLbl="node1" presStyleIdx="1" presStyleCnt="3" custLinFactNeighborX="-924" custLinFactNeighborY="45434">
        <dgm:presLayoutVars>
          <dgm:chMax val="0"/>
          <dgm:bulletEnabled val="1"/>
        </dgm:presLayoutVars>
      </dgm:prSet>
      <dgm:spPr/>
    </dgm:pt>
    <dgm:pt modelId="{CA28C3E2-BFCC-4B49-A193-72CEE9984154}" type="pres">
      <dgm:prSet presAssocID="{66ABA90D-8141-4F46-9D68-BB2653F3F7B5}" presName="spacer" presStyleCnt="0"/>
      <dgm:spPr/>
    </dgm:pt>
    <dgm:pt modelId="{EF5EE4FA-9BAA-42A3-870F-C8E598DD13E6}" type="pres">
      <dgm:prSet presAssocID="{04F12668-0595-4875-9352-65CFC71378C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FA90361-CDA9-4A80-91CE-B935BD7C1DD4}" type="presOf" srcId="{F5B5B431-0B41-4884-BAA1-F794B1213E82}" destId="{1C3FE888-F64B-4141-B8B3-7B70A2933167}" srcOrd="0" destOrd="0" presId="urn:microsoft.com/office/officeart/2005/8/layout/vList2"/>
    <dgm:cxn modelId="{219B5D63-558D-4FF6-9301-C16446920593}" srcId="{236E7EC6-4D07-4885-8AC8-78A3AEEB1727}" destId="{EE44B2C4-61C7-4381-BDD6-EE1725BBA180}" srcOrd="0" destOrd="0" parTransId="{5547710D-63CA-430F-8348-751E1C9A5BB5}" sibTransId="{22AD3D34-C009-47EF-99C2-F36C3F71866C}"/>
    <dgm:cxn modelId="{8AF4964F-8ADC-4167-A3B9-726350F976F9}" type="presOf" srcId="{04F12668-0595-4875-9352-65CFC71378CE}" destId="{EF5EE4FA-9BAA-42A3-870F-C8E598DD13E6}" srcOrd="0" destOrd="0" presId="urn:microsoft.com/office/officeart/2005/8/layout/vList2"/>
    <dgm:cxn modelId="{120E8FAC-63BC-423F-AD96-88CE57E76598}" type="presOf" srcId="{236E7EC6-4D07-4885-8AC8-78A3AEEB1727}" destId="{E50A07FC-1DD9-4B92-A1CE-3F30F2D5ED91}" srcOrd="0" destOrd="0" presId="urn:microsoft.com/office/officeart/2005/8/layout/vList2"/>
    <dgm:cxn modelId="{141435C8-18D6-407E-A1F3-9D0A13D7238B}" type="presOf" srcId="{EE44B2C4-61C7-4381-BDD6-EE1725BBA180}" destId="{56C7102F-6FF3-4DB7-A06B-8CF7C91B36D6}" srcOrd="0" destOrd="0" presId="urn:microsoft.com/office/officeart/2005/8/layout/vList2"/>
    <dgm:cxn modelId="{A59DF1D7-6A89-43BC-842F-87C2A3725971}" srcId="{236E7EC6-4D07-4885-8AC8-78A3AEEB1727}" destId="{04F12668-0595-4875-9352-65CFC71378CE}" srcOrd="2" destOrd="0" parTransId="{52A69281-E8B7-4E48-9C89-5933DFF8E56C}" sibTransId="{F0C8CA14-6C8B-4B11-832C-F27954AD7B2C}"/>
    <dgm:cxn modelId="{DA12A9E1-17CF-42DD-A042-56077BDA56FB}" srcId="{236E7EC6-4D07-4885-8AC8-78A3AEEB1727}" destId="{F5B5B431-0B41-4884-BAA1-F794B1213E82}" srcOrd="1" destOrd="0" parTransId="{44266FAF-BFE1-4F8E-AD47-62173F9D7FF0}" sibTransId="{66ABA90D-8141-4F46-9D68-BB2653F3F7B5}"/>
    <dgm:cxn modelId="{CCD34579-C261-4663-A81E-4575795AE01D}" type="presParOf" srcId="{E50A07FC-1DD9-4B92-A1CE-3F30F2D5ED91}" destId="{56C7102F-6FF3-4DB7-A06B-8CF7C91B36D6}" srcOrd="0" destOrd="0" presId="urn:microsoft.com/office/officeart/2005/8/layout/vList2"/>
    <dgm:cxn modelId="{D1C18518-12CF-44C0-8644-71DA6DF94BCE}" type="presParOf" srcId="{E50A07FC-1DD9-4B92-A1CE-3F30F2D5ED91}" destId="{DFA38208-FC21-4883-B54C-A2C603451E92}" srcOrd="1" destOrd="0" presId="urn:microsoft.com/office/officeart/2005/8/layout/vList2"/>
    <dgm:cxn modelId="{10D570EB-93BC-4CAF-B589-702CC732DD05}" type="presParOf" srcId="{E50A07FC-1DD9-4B92-A1CE-3F30F2D5ED91}" destId="{1C3FE888-F64B-4141-B8B3-7B70A2933167}" srcOrd="2" destOrd="0" presId="urn:microsoft.com/office/officeart/2005/8/layout/vList2"/>
    <dgm:cxn modelId="{24D84BD7-64CA-4D53-B768-6B4F90FABD97}" type="presParOf" srcId="{E50A07FC-1DD9-4B92-A1CE-3F30F2D5ED91}" destId="{CA28C3E2-BFCC-4B49-A193-72CEE9984154}" srcOrd="3" destOrd="0" presId="urn:microsoft.com/office/officeart/2005/8/layout/vList2"/>
    <dgm:cxn modelId="{88B87928-7793-4D16-AE48-2861F89BA200}" type="presParOf" srcId="{E50A07FC-1DD9-4B92-A1CE-3F30F2D5ED91}" destId="{EF5EE4FA-9BAA-42A3-870F-C8E598DD13E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C31B5A8-4558-446E-AB47-49EE1426495A}" type="doc">
      <dgm:prSet loTypeId="urn:microsoft.com/office/officeart/2005/8/layout/vList2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DC2949F6-E71F-4697-8D3B-7E7AB7266564}">
      <dgm:prSet/>
      <dgm:spPr/>
      <dgm:t>
        <a:bodyPr/>
        <a:lstStyle/>
        <a:p>
          <a:r>
            <a:rPr lang="fr-BE"/>
            <a:t>Que signifie le mot valeur : Les valeurs représentent </a:t>
          </a:r>
          <a:r>
            <a:rPr lang="fr-FR"/>
            <a:t>les principes fondamentaux qui régissent l'approche de travail de l’entreprise, les conditions de collaboration entre collègues et le bien-être des employés. </a:t>
          </a:r>
          <a:endParaRPr lang="en-US"/>
        </a:p>
      </dgm:t>
    </dgm:pt>
    <dgm:pt modelId="{0A648505-CD4A-4FA4-97F5-0471EF3AE586}" type="parTrans" cxnId="{8D881798-A51D-4114-A8A6-B1DCD0CB36C2}">
      <dgm:prSet/>
      <dgm:spPr/>
      <dgm:t>
        <a:bodyPr/>
        <a:lstStyle/>
        <a:p>
          <a:endParaRPr lang="en-US"/>
        </a:p>
      </dgm:t>
    </dgm:pt>
    <dgm:pt modelId="{53BE913B-40BC-4131-8413-D6D647D33BC2}" type="sibTrans" cxnId="{8D881798-A51D-4114-A8A6-B1DCD0CB36C2}">
      <dgm:prSet/>
      <dgm:spPr/>
      <dgm:t>
        <a:bodyPr/>
        <a:lstStyle/>
        <a:p>
          <a:endParaRPr lang="en-US"/>
        </a:p>
      </dgm:t>
    </dgm:pt>
    <dgm:pt modelId="{7CFC7360-CEFD-4A70-B23C-D51593AF1CC5}">
      <dgm:prSet/>
      <dgm:spPr/>
      <dgm:t>
        <a:bodyPr/>
        <a:lstStyle/>
        <a:p>
          <a:r>
            <a:rPr lang="fr-BE" dirty="0"/>
            <a:t>À qui sont-elles destinées ? (exogène et endogène) </a:t>
          </a:r>
          <a:endParaRPr lang="en-US" dirty="0"/>
        </a:p>
      </dgm:t>
    </dgm:pt>
    <dgm:pt modelId="{8266D2BA-30F5-4EB0-B694-2423A23EB449}" type="parTrans" cxnId="{251FB194-C385-4A7B-B0BE-57C1D651D0E6}">
      <dgm:prSet/>
      <dgm:spPr/>
      <dgm:t>
        <a:bodyPr/>
        <a:lstStyle/>
        <a:p>
          <a:endParaRPr lang="en-US"/>
        </a:p>
      </dgm:t>
    </dgm:pt>
    <dgm:pt modelId="{C0891E63-8CAF-4753-BD1A-36E6BB29A638}" type="sibTrans" cxnId="{251FB194-C385-4A7B-B0BE-57C1D651D0E6}">
      <dgm:prSet/>
      <dgm:spPr/>
      <dgm:t>
        <a:bodyPr/>
        <a:lstStyle/>
        <a:p>
          <a:endParaRPr lang="en-US"/>
        </a:p>
      </dgm:t>
    </dgm:pt>
    <dgm:pt modelId="{B76974C9-32D4-45B6-A5EB-C659B2E2A35D}">
      <dgm:prSet/>
      <dgm:spPr/>
      <dgm:t>
        <a:bodyPr/>
        <a:lstStyle/>
        <a:p>
          <a:r>
            <a:rPr lang="fr-BE"/>
            <a:t>Ces 6 valeurs ne sont pas nouvelles </a:t>
          </a:r>
          <a:endParaRPr lang="en-US"/>
        </a:p>
      </dgm:t>
    </dgm:pt>
    <dgm:pt modelId="{FE3BCC78-A4A8-4C16-8E3D-1F86C7809B21}" type="parTrans" cxnId="{147549B2-9425-4837-94FB-8060C4F56CB7}">
      <dgm:prSet/>
      <dgm:spPr/>
      <dgm:t>
        <a:bodyPr/>
        <a:lstStyle/>
        <a:p>
          <a:endParaRPr lang="en-US"/>
        </a:p>
      </dgm:t>
    </dgm:pt>
    <dgm:pt modelId="{F4DC1490-D9C4-4A76-8BB1-DA672CB428D7}" type="sibTrans" cxnId="{147549B2-9425-4837-94FB-8060C4F56CB7}">
      <dgm:prSet/>
      <dgm:spPr/>
      <dgm:t>
        <a:bodyPr/>
        <a:lstStyle/>
        <a:p>
          <a:endParaRPr lang="en-US"/>
        </a:p>
      </dgm:t>
    </dgm:pt>
    <dgm:pt modelId="{527A576D-637A-4D46-8E62-0D27BDA5FD0B}">
      <dgm:prSet/>
      <dgm:spPr/>
      <dgm:t>
        <a:bodyPr/>
        <a:lstStyle/>
        <a:p>
          <a:r>
            <a:rPr lang="fr-BE"/>
            <a:t>Adhésion aux valeurs</a:t>
          </a:r>
          <a:endParaRPr lang="en-US"/>
        </a:p>
      </dgm:t>
    </dgm:pt>
    <dgm:pt modelId="{661C2A21-2557-474E-BAF9-5EA2C6A4A1EC}" type="parTrans" cxnId="{3BAE13D0-ABC8-402E-8AE4-FE34875C6C31}">
      <dgm:prSet/>
      <dgm:spPr/>
      <dgm:t>
        <a:bodyPr/>
        <a:lstStyle/>
        <a:p>
          <a:endParaRPr lang="en-US"/>
        </a:p>
      </dgm:t>
    </dgm:pt>
    <dgm:pt modelId="{4AA7676B-8E21-46C2-A00C-A3CC25A3F6BF}" type="sibTrans" cxnId="{3BAE13D0-ABC8-402E-8AE4-FE34875C6C31}">
      <dgm:prSet/>
      <dgm:spPr/>
      <dgm:t>
        <a:bodyPr/>
        <a:lstStyle/>
        <a:p>
          <a:endParaRPr lang="en-US"/>
        </a:p>
      </dgm:t>
    </dgm:pt>
    <dgm:pt modelId="{7A8E8577-AB2B-4F30-8DCC-2FB050E89E94}" type="pres">
      <dgm:prSet presAssocID="{DC31B5A8-4558-446E-AB47-49EE1426495A}" presName="linear" presStyleCnt="0">
        <dgm:presLayoutVars>
          <dgm:animLvl val="lvl"/>
          <dgm:resizeHandles val="exact"/>
        </dgm:presLayoutVars>
      </dgm:prSet>
      <dgm:spPr/>
    </dgm:pt>
    <dgm:pt modelId="{955F5A7E-22FD-4CCF-B9FA-B389C088CE78}" type="pres">
      <dgm:prSet presAssocID="{DC2949F6-E71F-4697-8D3B-7E7AB726656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8773E0A-EE81-4C49-B3E0-5A65E2673C90}" type="pres">
      <dgm:prSet presAssocID="{53BE913B-40BC-4131-8413-D6D647D33BC2}" presName="spacer" presStyleCnt="0"/>
      <dgm:spPr/>
    </dgm:pt>
    <dgm:pt modelId="{D476FA24-67E8-43E0-9730-EDCD66FC5FE5}" type="pres">
      <dgm:prSet presAssocID="{7CFC7360-CEFD-4A70-B23C-D51593AF1CC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92FB46C-E0D9-49D7-B55A-E515454B7A43}" type="pres">
      <dgm:prSet presAssocID="{C0891E63-8CAF-4753-BD1A-36E6BB29A638}" presName="spacer" presStyleCnt="0"/>
      <dgm:spPr/>
    </dgm:pt>
    <dgm:pt modelId="{EE625C3B-1E4A-4193-88BF-B50A63C8310C}" type="pres">
      <dgm:prSet presAssocID="{B76974C9-32D4-45B6-A5EB-C659B2E2A35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A4C82EC-D894-4160-92BA-22700889FBE2}" type="pres">
      <dgm:prSet presAssocID="{F4DC1490-D9C4-4A76-8BB1-DA672CB428D7}" presName="spacer" presStyleCnt="0"/>
      <dgm:spPr/>
    </dgm:pt>
    <dgm:pt modelId="{2E472665-F7A2-4DB9-842C-00838C80CE60}" type="pres">
      <dgm:prSet presAssocID="{527A576D-637A-4D46-8E62-0D27BDA5FD0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FEB286D-5277-41F5-B44B-D39E127BF339}" type="presOf" srcId="{527A576D-637A-4D46-8E62-0D27BDA5FD0B}" destId="{2E472665-F7A2-4DB9-842C-00838C80CE60}" srcOrd="0" destOrd="0" presId="urn:microsoft.com/office/officeart/2005/8/layout/vList2"/>
    <dgm:cxn modelId="{49296D78-4AE3-4658-B96D-003B4733993F}" type="presOf" srcId="{DC2949F6-E71F-4697-8D3B-7E7AB7266564}" destId="{955F5A7E-22FD-4CCF-B9FA-B389C088CE78}" srcOrd="0" destOrd="0" presId="urn:microsoft.com/office/officeart/2005/8/layout/vList2"/>
    <dgm:cxn modelId="{9B12A58E-90C0-4802-AE29-F4FA43365FDE}" type="presOf" srcId="{B76974C9-32D4-45B6-A5EB-C659B2E2A35D}" destId="{EE625C3B-1E4A-4193-88BF-B50A63C8310C}" srcOrd="0" destOrd="0" presId="urn:microsoft.com/office/officeart/2005/8/layout/vList2"/>
    <dgm:cxn modelId="{251FB194-C385-4A7B-B0BE-57C1D651D0E6}" srcId="{DC31B5A8-4558-446E-AB47-49EE1426495A}" destId="{7CFC7360-CEFD-4A70-B23C-D51593AF1CC5}" srcOrd="1" destOrd="0" parTransId="{8266D2BA-30F5-4EB0-B694-2423A23EB449}" sibTransId="{C0891E63-8CAF-4753-BD1A-36E6BB29A638}"/>
    <dgm:cxn modelId="{8D881798-A51D-4114-A8A6-B1DCD0CB36C2}" srcId="{DC31B5A8-4558-446E-AB47-49EE1426495A}" destId="{DC2949F6-E71F-4697-8D3B-7E7AB7266564}" srcOrd="0" destOrd="0" parTransId="{0A648505-CD4A-4FA4-97F5-0471EF3AE586}" sibTransId="{53BE913B-40BC-4131-8413-D6D647D33BC2}"/>
    <dgm:cxn modelId="{4CDEAE9C-CB76-494E-B384-9C0996298DE0}" type="presOf" srcId="{DC31B5A8-4558-446E-AB47-49EE1426495A}" destId="{7A8E8577-AB2B-4F30-8DCC-2FB050E89E94}" srcOrd="0" destOrd="0" presId="urn:microsoft.com/office/officeart/2005/8/layout/vList2"/>
    <dgm:cxn modelId="{147549B2-9425-4837-94FB-8060C4F56CB7}" srcId="{DC31B5A8-4558-446E-AB47-49EE1426495A}" destId="{B76974C9-32D4-45B6-A5EB-C659B2E2A35D}" srcOrd="2" destOrd="0" parTransId="{FE3BCC78-A4A8-4C16-8E3D-1F86C7809B21}" sibTransId="{F4DC1490-D9C4-4A76-8BB1-DA672CB428D7}"/>
    <dgm:cxn modelId="{3BAE13D0-ABC8-402E-8AE4-FE34875C6C31}" srcId="{DC31B5A8-4558-446E-AB47-49EE1426495A}" destId="{527A576D-637A-4D46-8E62-0D27BDA5FD0B}" srcOrd="3" destOrd="0" parTransId="{661C2A21-2557-474E-BAF9-5EA2C6A4A1EC}" sibTransId="{4AA7676B-8E21-46C2-A00C-A3CC25A3F6BF}"/>
    <dgm:cxn modelId="{BFF068F9-076F-4185-9DC9-CF09890E6139}" type="presOf" srcId="{7CFC7360-CEFD-4A70-B23C-D51593AF1CC5}" destId="{D476FA24-67E8-43E0-9730-EDCD66FC5FE5}" srcOrd="0" destOrd="0" presId="urn:microsoft.com/office/officeart/2005/8/layout/vList2"/>
    <dgm:cxn modelId="{079D4210-BC4F-4098-89D1-4417619DA986}" type="presParOf" srcId="{7A8E8577-AB2B-4F30-8DCC-2FB050E89E94}" destId="{955F5A7E-22FD-4CCF-B9FA-B389C088CE78}" srcOrd="0" destOrd="0" presId="urn:microsoft.com/office/officeart/2005/8/layout/vList2"/>
    <dgm:cxn modelId="{E3788DDD-1706-4CFF-8CD6-1DA1B3A940E9}" type="presParOf" srcId="{7A8E8577-AB2B-4F30-8DCC-2FB050E89E94}" destId="{98773E0A-EE81-4C49-B3E0-5A65E2673C90}" srcOrd="1" destOrd="0" presId="urn:microsoft.com/office/officeart/2005/8/layout/vList2"/>
    <dgm:cxn modelId="{F5547C72-2DD8-410C-A7A8-E9AEACDC24F1}" type="presParOf" srcId="{7A8E8577-AB2B-4F30-8DCC-2FB050E89E94}" destId="{D476FA24-67E8-43E0-9730-EDCD66FC5FE5}" srcOrd="2" destOrd="0" presId="urn:microsoft.com/office/officeart/2005/8/layout/vList2"/>
    <dgm:cxn modelId="{D7D65924-C7DA-4202-84EE-0EC7A19CE17B}" type="presParOf" srcId="{7A8E8577-AB2B-4F30-8DCC-2FB050E89E94}" destId="{892FB46C-E0D9-49D7-B55A-E515454B7A43}" srcOrd="3" destOrd="0" presId="urn:microsoft.com/office/officeart/2005/8/layout/vList2"/>
    <dgm:cxn modelId="{0C2FE331-F377-4559-83C4-620957835BF5}" type="presParOf" srcId="{7A8E8577-AB2B-4F30-8DCC-2FB050E89E94}" destId="{EE625C3B-1E4A-4193-88BF-B50A63C8310C}" srcOrd="4" destOrd="0" presId="urn:microsoft.com/office/officeart/2005/8/layout/vList2"/>
    <dgm:cxn modelId="{EC37759B-CC5B-4A5A-9CB5-372B57B0B90C}" type="presParOf" srcId="{7A8E8577-AB2B-4F30-8DCC-2FB050E89E94}" destId="{9A4C82EC-D894-4160-92BA-22700889FBE2}" srcOrd="5" destOrd="0" presId="urn:microsoft.com/office/officeart/2005/8/layout/vList2"/>
    <dgm:cxn modelId="{A7BB0432-5D3B-40F9-AE92-F7509A4E615E}" type="presParOf" srcId="{7A8E8577-AB2B-4F30-8DCC-2FB050E89E94}" destId="{2E472665-F7A2-4DB9-842C-00838C80CE6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4371F0D-86C0-4379-B1BE-321886114E2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AA9275E2-8BCF-4104-976F-0954EF85F77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1. Engagement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F3A226A2-A11C-41D2-A405-284C19A4937F}" type="parTrans" cxnId="{5F08EE3E-CE26-409D-B4D9-DBCE2B7EB8BC}">
      <dgm:prSet/>
      <dgm:spPr/>
      <dgm:t>
        <a:bodyPr/>
        <a:lstStyle/>
        <a:p>
          <a:endParaRPr lang="en-US"/>
        </a:p>
      </dgm:t>
    </dgm:pt>
    <dgm:pt modelId="{0AA8C885-C6F9-4B24-90D3-48B13BE070BF}" type="sibTrans" cxnId="{5F08EE3E-CE26-409D-B4D9-DBCE2B7EB8BC}">
      <dgm:prSet/>
      <dgm:spPr/>
      <dgm:t>
        <a:bodyPr/>
        <a:lstStyle/>
        <a:p>
          <a:endParaRPr lang="en-US"/>
        </a:p>
      </dgm:t>
    </dgm:pt>
    <dgm:pt modelId="{BCD372DB-91CB-47F8-A77F-A80F59CB296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2. Équipe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293D9934-E29B-44F3-9963-FA0F8C47EC98}" type="parTrans" cxnId="{877033B4-4819-4F1B-A70D-9AC3752452A5}">
      <dgm:prSet/>
      <dgm:spPr/>
      <dgm:t>
        <a:bodyPr/>
        <a:lstStyle/>
        <a:p>
          <a:endParaRPr lang="en-US"/>
        </a:p>
      </dgm:t>
    </dgm:pt>
    <dgm:pt modelId="{CAD4F34A-A199-4C22-B47E-9558813AF91F}" type="sibTrans" cxnId="{877033B4-4819-4F1B-A70D-9AC3752452A5}">
      <dgm:prSet/>
      <dgm:spPr/>
      <dgm:t>
        <a:bodyPr/>
        <a:lstStyle/>
        <a:p>
          <a:endParaRPr lang="en-US"/>
        </a:p>
      </dgm:t>
    </dgm:pt>
    <dgm:pt modelId="{6FFB4E84-D8FE-4443-9C3F-B56F45FD70C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4. Excellence/ initiative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8DBDD44E-F6D6-4F3D-A00E-5E040D0C70FB}" type="parTrans" cxnId="{C3AFBA20-E886-485F-BF99-43EEB1F78449}">
      <dgm:prSet/>
      <dgm:spPr/>
      <dgm:t>
        <a:bodyPr/>
        <a:lstStyle/>
        <a:p>
          <a:endParaRPr lang="en-US"/>
        </a:p>
      </dgm:t>
    </dgm:pt>
    <dgm:pt modelId="{B5ED9E2C-F5FE-4A6A-B47A-CA3B0313D4CB}" type="sibTrans" cxnId="{C3AFBA20-E886-485F-BF99-43EEB1F78449}">
      <dgm:prSet/>
      <dgm:spPr/>
      <dgm:t>
        <a:bodyPr/>
        <a:lstStyle/>
        <a:p>
          <a:endParaRPr lang="en-US"/>
        </a:p>
      </dgm:t>
    </dgm:pt>
    <dgm:pt modelId="{32CCD2A0-C42B-440E-9A5A-B91735AA028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5. Fidélité/fiabilité/confiance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48876E9D-EC1E-463C-AFD1-367FA3788467}" type="parTrans" cxnId="{7C6DA9B4-3AC4-4627-96E3-73DF97000D8F}">
      <dgm:prSet/>
      <dgm:spPr/>
      <dgm:t>
        <a:bodyPr/>
        <a:lstStyle/>
        <a:p>
          <a:endParaRPr lang="en-US"/>
        </a:p>
      </dgm:t>
    </dgm:pt>
    <dgm:pt modelId="{9907AAF1-D69C-4040-BAD3-2D17E2CF99C0}" type="sibTrans" cxnId="{7C6DA9B4-3AC4-4627-96E3-73DF97000D8F}">
      <dgm:prSet/>
      <dgm:spPr/>
      <dgm:t>
        <a:bodyPr/>
        <a:lstStyle/>
        <a:p>
          <a:endParaRPr lang="en-US"/>
        </a:p>
      </dgm:t>
    </dgm:pt>
    <dgm:pt modelId="{141F8D32-5BCF-4AF7-974C-125D4F1B2EB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6. Innovation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EC708DB9-7986-4E92-B1B6-910479862ABC}" type="parTrans" cxnId="{2221C6F6-2502-4151-89E4-759FD7C2F444}">
      <dgm:prSet/>
      <dgm:spPr/>
      <dgm:t>
        <a:bodyPr/>
        <a:lstStyle/>
        <a:p>
          <a:endParaRPr lang="en-US"/>
        </a:p>
      </dgm:t>
    </dgm:pt>
    <dgm:pt modelId="{4EC6CA6F-BD11-463B-A853-D776B21FE258}" type="sibTrans" cxnId="{2221C6F6-2502-4151-89E4-759FD7C2F444}">
      <dgm:prSet/>
      <dgm:spPr/>
      <dgm:t>
        <a:bodyPr/>
        <a:lstStyle/>
        <a:p>
          <a:endParaRPr lang="en-US"/>
        </a:p>
      </dgm:t>
    </dgm:pt>
    <dgm:pt modelId="{8DD3C2C8-CB04-4447-8877-903BB75D0EA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3. Conscience des coûts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18BDE05-7CA1-4F59-BF39-87CB83C33E4F}" type="sibTrans" cxnId="{1BF6DC24-C390-452D-A626-3B471055CA86}">
      <dgm:prSet/>
      <dgm:spPr/>
      <dgm:t>
        <a:bodyPr/>
        <a:lstStyle/>
        <a:p>
          <a:endParaRPr lang="en-US"/>
        </a:p>
      </dgm:t>
    </dgm:pt>
    <dgm:pt modelId="{8BB42DDE-EAF8-46D1-B83B-9A9400CD4DDD}" type="parTrans" cxnId="{1BF6DC24-C390-452D-A626-3B471055CA86}">
      <dgm:prSet/>
      <dgm:spPr/>
      <dgm:t>
        <a:bodyPr/>
        <a:lstStyle/>
        <a:p>
          <a:endParaRPr lang="en-US"/>
        </a:p>
      </dgm:t>
    </dgm:pt>
    <dgm:pt modelId="{7DC54F39-2962-4305-9764-B7BA03E29D6B}" type="pres">
      <dgm:prSet presAssocID="{34371F0D-86C0-4379-B1BE-321886114E21}" presName="root" presStyleCnt="0">
        <dgm:presLayoutVars>
          <dgm:dir/>
          <dgm:resizeHandles val="exact"/>
        </dgm:presLayoutVars>
      </dgm:prSet>
      <dgm:spPr/>
    </dgm:pt>
    <dgm:pt modelId="{D5B4BE62-57CD-43FB-841C-5AE39945C70E}" type="pres">
      <dgm:prSet presAssocID="{AA9275E2-8BCF-4104-976F-0954EF85F77F}" presName="compNode" presStyleCnt="0"/>
      <dgm:spPr/>
    </dgm:pt>
    <dgm:pt modelId="{4D78E99A-B60D-4326-86A2-94A0E65F6AE1}" type="pres">
      <dgm:prSet presAssocID="{AA9275E2-8BCF-4104-976F-0954EF85F77F}" presName="bgRect" presStyleLbl="bgShp" presStyleIdx="0" presStyleCnt="6"/>
      <dgm:spPr/>
    </dgm:pt>
    <dgm:pt modelId="{6DC6F166-AB5D-435B-8537-EF699553BD47}" type="pres">
      <dgm:prSet presAssocID="{AA9275E2-8BCF-4104-976F-0954EF85F77F}" presName="iconRect" presStyleLbl="node1" presStyleIdx="0" presStyleCnt="6" custScaleX="129395" custScaleY="12939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8028CA90-BEFD-4F98-ABBE-213AEC5CC7B7}" type="pres">
      <dgm:prSet presAssocID="{AA9275E2-8BCF-4104-976F-0954EF85F77F}" presName="spaceRect" presStyleCnt="0"/>
      <dgm:spPr/>
    </dgm:pt>
    <dgm:pt modelId="{9D7AC26F-3976-42DA-82CF-8BE0A6CD734C}" type="pres">
      <dgm:prSet presAssocID="{AA9275E2-8BCF-4104-976F-0954EF85F77F}" presName="parTx" presStyleLbl="revTx" presStyleIdx="0" presStyleCnt="6">
        <dgm:presLayoutVars>
          <dgm:chMax val="0"/>
          <dgm:chPref val="0"/>
        </dgm:presLayoutVars>
      </dgm:prSet>
      <dgm:spPr/>
    </dgm:pt>
    <dgm:pt modelId="{3D401677-7701-400B-98C5-9BCBC53D8C96}" type="pres">
      <dgm:prSet presAssocID="{0AA8C885-C6F9-4B24-90D3-48B13BE070BF}" presName="sibTrans" presStyleCnt="0"/>
      <dgm:spPr/>
    </dgm:pt>
    <dgm:pt modelId="{A2538F1B-F897-4531-9AAE-80D259FB5D6B}" type="pres">
      <dgm:prSet presAssocID="{BCD372DB-91CB-47F8-A77F-A80F59CB296D}" presName="compNode" presStyleCnt="0"/>
      <dgm:spPr/>
    </dgm:pt>
    <dgm:pt modelId="{EDC7E731-45D0-46B3-9708-2BA1BD2128B4}" type="pres">
      <dgm:prSet presAssocID="{BCD372DB-91CB-47F8-A77F-A80F59CB296D}" presName="bgRect" presStyleLbl="bgShp" presStyleIdx="1" presStyleCnt="6"/>
      <dgm:spPr/>
    </dgm:pt>
    <dgm:pt modelId="{3CDA6709-AF16-4BAC-B10E-E0A4F48A3B92}" type="pres">
      <dgm:prSet presAssocID="{BCD372DB-91CB-47F8-A77F-A80F59CB296D}" presName="iconRect" presStyleLbl="node1" presStyleIdx="1" presStyleCnt="6" custScaleX="129395" custScaleY="12939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m"/>
        </a:ext>
      </dgm:extLst>
    </dgm:pt>
    <dgm:pt modelId="{8A6404A3-F6C6-410A-9537-3E5B9B62DE59}" type="pres">
      <dgm:prSet presAssocID="{BCD372DB-91CB-47F8-A77F-A80F59CB296D}" presName="spaceRect" presStyleCnt="0"/>
      <dgm:spPr/>
    </dgm:pt>
    <dgm:pt modelId="{B8AF3D1F-A359-4A22-BEEE-7D90EE59557C}" type="pres">
      <dgm:prSet presAssocID="{BCD372DB-91CB-47F8-A77F-A80F59CB296D}" presName="parTx" presStyleLbl="revTx" presStyleIdx="1" presStyleCnt="6">
        <dgm:presLayoutVars>
          <dgm:chMax val="0"/>
          <dgm:chPref val="0"/>
        </dgm:presLayoutVars>
      </dgm:prSet>
      <dgm:spPr/>
    </dgm:pt>
    <dgm:pt modelId="{DF280061-5957-4BFB-9BD4-EA80E69386E3}" type="pres">
      <dgm:prSet presAssocID="{CAD4F34A-A199-4C22-B47E-9558813AF91F}" presName="sibTrans" presStyleCnt="0"/>
      <dgm:spPr/>
    </dgm:pt>
    <dgm:pt modelId="{A8ABDF89-7061-4CA8-8DBB-3909C611FFD8}" type="pres">
      <dgm:prSet presAssocID="{8DD3C2C8-CB04-4447-8877-903BB75D0EA8}" presName="compNode" presStyleCnt="0"/>
      <dgm:spPr/>
    </dgm:pt>
    <dgm:pt modelId="{698C4CE2-A5D0-447C-8CE8-98AB1B0446E6}" type="pres">
      <dgm:prSet presAssocID="{8DD3C2C8-CB04-4447-8877-903BB75D0EA8}" presName="bgRect" presStyleLbl="bgShp" presStyleIdx="2" presStyleCnt="6"/>
      <dgm:spPr/>
    </dgm:pt>
    <dgm:pt modelId="{0A0BDF29-B11B-4D0D-B52F-A2D78B466C4A}" type="pres">
      <dgm:prSet presAssocID="{8DD3C2C8-CB04-4447-8877-903BB75D0EA8}" presName="iconRect" presStyleLbl="node1" presStyleIdx="2" presStyleCnt="6" custScaleX="129395" custScaleY="12939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DCDE3BF7-1F3E-40DC-9FE6-DD46AFF0869F}" type="pres">
      <dgm:prSet presAssocID="{8DD3C2C8-CB04-4447-8877-903BB75D0EA8}" presName="spaceRect" presStyleCnt="0"/>
      <dgm:spPr/>
    </dgm:pt>
    <dgm:pt modelId="{A80811F8-70DD-4ADA-9499-1384C5826EE1}" type="pres">
      <dgm:prSet presAssocID="{8DD3C2C8-CB04-4447-8877-903BB75D0EA8}" presName="parTx" presStyleLbl="revTx" presStyleIdx="2" presStyleCnt="6">
        <dgm:presLayoutVars>
          <dgm:chMax val="0"/>
          <dgm:chPref val="0"/>
        </dgm:presLayoutVars>
      </dgm:prSet>
      <dgm:spPr/>
    </dgm:pt>
    <dgm:pt modelId="{ECE3E2B1-672C-40D4-B36E-0C7FEF5AC595}" type="pres">
      <dgm:prSet presAssocID="{A18BDE05-7CA1-4F59-BF39-87CB83C33E4F}" presName="sibTrans" presStyleCnt="0"/>
      <dgm:spPr/>
    </dgm:pt>
    <dgm:pt modelId="{E66B6A13-E563-4B3E-9E27-09DDBF4FF299}" type="pres">
      <dgm:prSet presAssocID="{6FFB4E84-D8FE-4443-9C3F-B56F45FD70C8}" presName="compNode" presStyleCnt="0"/>
      <dgm:spPr/>
    </dgm:pt>
    <dgm:pt modelId="{1C934D58-F784-4DA3-BDFD-B8859F49D889}" type="pres">
      <dgm:prSet presAssocID="{6FFB4E84-D8FE-4443-9C3F-B56F45FD70C8}" presName="bgRect" presStyleLbl="bgShp" presStyleIdx="3" presStyleCnt="6"/>
      <dgm:spPr/>
    </dgm:pt>
    <dgm:pt modelId="{9C2237F5-3B13-43F6-8B54-9CC68EE5238F}" type="pres">
      <dgm:prSet presAssocID="{6FFB4E84-D8FE-4443-9C3F-B56F45FD70C8}" presName="iconRect" presStyleLbl="node1" presStyleIdx="3" presStyleCnt="6" custScaleX="129395" custScaleY="12939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uge"/>
        </a:ext>
      </dgm:extLst>
    </dgm:pt>
    <dgm:pt modelId="{DCA3CC3F-76FF-4216-8839-2320D0627BC3}" type="pres">
      <dgm:prSet presAssocID="{6FFB4E84-D8FE-4443-9C3F-B56F45FD70C8}" presName="spaceRect" presStyleCnt="0"/>
      <dgm:spPr/>
    </dgm:pt>
    <dgm:pt modelId="{90E1AD97-39BA-4934-AEE3-F030158BD166}" type="pres">
      <dgm:prSet presAssocID="{6FFB4E84-D8FE-4443-9C3F-B56F45FD70C8}" presName="parTx" presStyleLbl="revTx" presStyleIdx="3" presStyleCnt="6">
        <dgm:presLayoutVars>
          <dgm:chMax val="0"/>
          <dgm:chPref val="0"/>
        </dgm:presLayoutVars>
      </dgm:prSet>
      <dgm:spPr/>
    </dgm:pt>
    <dgm:pt modelId="{22B791FC-4B8E-4673-B4C9-303DD508D28C}" type="pres">
      <dgm:prSet presAssocID="{B5ED9E2C-F5FE-4A6A-B47A-CA3B0313D4CB}" presName="sibTrans" presStyleCnt="0"/>
      <dgm:spPr/>
    </dgm:pt>
    <dgm:pt modelId="{10389A3F-68C1-44EE-A597-029CBEFC5B47}" type="pres">
      <dgm:prSet presAssocID="{32CCD2A0-C42B-440E-9A5A-B91735AA028F}" presName="compNode" presStyleCnt="0"/>
      <dgm:spPr/>
    </dgm:pt>
    <dgm:pt modelId="{421D8D2C-2743-43E9-9887-BF4180062E77}" type="pres">
      <dgm:prSet presAssocID="{32CCD2A0-C42B-440E-9A5A-B91735AA028F}" presName="bgRect" presStyleLbl="bgShp" presStyleIdx="4" presStyleCnt="6"/>
      <dgm:spPr/>
    </dgm:pt>
    <dgm:pt modelId="{F280854C-BF6D-4F0C-B424-B303A5276175}" type="pres">
      <dgm:prSet presAssocID="{32CCD2A0-C42B-440E-9A5A-B91735AA028F}" presName="iconRect" presStyleLbl="node1" presStyleIdx="4" presStyleCnt="6" custScaleX="129395" custScaleY="12939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dd"/>
        </a:ext>
      </dgm:extLst>
    </dgm:pt>
    <dgm:pt modelId="{13E54E59-20EF-4930-B6C2-19A3C7D547C0}" type="pres">
      <dgm:prSet presAssocID="{32CCD2A0-C42B-440E-9A5A-B91735AA028F}" presName="spaceRect" presStyleCnt="0"/>
      <dgm:spPr/>
    </dgm:pt>
    <dgm:pt modelId="{32FDFC57-8218-463A-8004-5F06E131AB89}" type="pres">
      <dgm:prSet presAssocID="{32CCD2A0-C42B-440E-9A5A-B91735AA028F}" presName="parTx" presStyleLbl="revTx" presStyleIdx="4" presStyleCnt="6">
        <dgm:presLayoutVars>
          <dgm:chMax val="0"/>
          <dgm:chPref val="0"/>
        </dgm:presLayoutVars>
      </dgm:prSet>
      <dgm:spPr/>
    </dgm:pt>
    <dgm:pt modelId="{08AE9799-EB77-4C57-A3B6-B72FB7945A66}" type="pres">
      <dgm:prSet presAssocID="{9907AAF1-D69C-4040-BAD3-2D17E2CF99C0}" presName="sibTrans" presStyleCnt="0"/>
      <dgm:spPr/>
    </dgm:pt>
    <dgm:pt modelId="{8EB52A80-643D-4F3D-8F50-E4DE0CBB6F2F}" type="pres">
      <dgm:prSet presAssocID="{141F8D32-5BCF-4AF7-974C-125D4F1B2EB5}" presName="compNode" presStyleCnt="0"/>
      <dgm:spPr/>
    </dgm:pt>
    <dgm:pt modelId="{DBBE749E-A622-4E72-8D7F-8B5C505C18FF}" type="pres">
      <dgm:prSet presAssocID="{141F8D32-5BCF-4AF7-974C-125D4F1B2EB5}" presName="bgRect" presStyleLbl="bgShp" presStyleIdx="5" presStyleCnt="6"/>
      <dgm:spPr/>
    </dgm:pt>
    <dgm:pt modelId="{80507690-1F98-46B0-9028-D192821EC861}" type="pres">
      <dgm:prSet presAssocID="{141F8D32-5BCF-4AF7-974C-125D4F1B2EB5}" presName="iconRect" presStyleLbl="node1" presStyleIdx="5" presStyleCnt="6" custScaleX="129395" custScaleY="129395"/>
      <dgm:spPr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ood Idea with solid fill"/>
        </a:ext>
      </dgm:extLst>
    </dgm:pt>
    <dgm:pt modelId="{A2401E27-F9AD-4C49-99AD-9A2965CC7645}" type="pres">
      <dgm:prSet presAssocID="{141F8D32-5BCF-4AF7-974C-125D4F1B2EB5}" presName="spaceRect" presStyleCnt="0"/>
      <dgm:spPr/>
    </dgm:pt>
    <dgm:pt modelId="{89B0D01F-B8D6-4C1F-9DF9-2FE9EA7C938F}" type="pres">
      <dgm:prSet presAssocID="{141F8D32-5BCF-4AF7-974C-125D4F1B2EB5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4CB81F02-C9AF-4BFF-956C-7219C0E03031}" type="presOf" srcId="{BCD372DB-91CB-47F8-A77F-A80F59CB296D}" destId="{B8AF3D1F-A359-4A22-BEEE-7D90EE59557C}" srcOrd="0" destOrd="0" presId="urn:microsoft.com/office/officeart/2018/2/layout/IconVerticalSolidList"/>
    <dgm:cxn modelId="{9F02C00A-662F-41D7-845D-8C91DF38A4BA}" type="presOf" srcId="{32CCD2A0-C42B-440E-9A5A-B91735AA028F}" destId="{32FDFC57-8218-463A-8004-5F06E131AB89}" srcOrd="0" destOrd="0" presId="urn:microsoft.com/office/officeart/2018/2/layout/IconVerticalSolidList"/>
    <dgm:cxn modelId="{17FB7A0B-2CEF-43CA-9F15-C1C1639B1400}" type="presOf" srcId="{141F8D32-5BCF-4AF7-974C-125D4F1B2EB5}" destId="{89B0D01F-B8D6-4C1F-9DF9-2FE9EA7C938F}" srcOrd="0" destOrd="0" presId="urn:microsoft.com/office/officeart/2018/2/layout/IconVerticalSolidList"/>
    <dgm:cxn modelId="{C3AFBA20-E886-485F-BF99-43EEB1F78449}" srcId="{34371F0D-86C0-4379-B1BE-321886114E21}" destId="{6FFB4E84-D8FE-4443-9C3F-B56F45FD70C8}" srcOrd="3" destOrd="0" parTransId="{8DBDD44E-F6D6-4F3D-A00E-5E040D0C70FB}" sibTransId="{B5ED9E2C-F5FE-4A6A-B47A-CA3B0313D4CB}"/>
    <dgm:cxn modelId="{1BF6DC24-C390-452D-A626-3B471055CA86}" srcId="{34371F0D-86C0-4379-B1BE-321886114E21}" destId="{8DD3C2C8-CB04-4447-8877-903BB75D0EA8}" srcOrd="2" destOrd="0" parTransId="{8BB42DDE-EAF8-46D1-B83B-9A9400CD4DDD}" sibTransId="{A18BDE05-7CA1-4F59-BF39-87CB83C33E4F}"/>
    <dgm:cxn modelId="{1C9DE630-0185-4B6B-A11F-F68AC1CC3AAC}" type="presOf" srcId="{AA9275E2-8BCF-4104-976F-0954EF85F77F}" destId="{9D7AC26F-3976-42DA-82CF-8BE0A6CD734C}" srcOrd="0" destOrd="0" presId="urn:microsoft.com/office/officeart/2018/2/layout/IconVerticalSolidList"/>
    <dgm:cxn modelId="{F1E57B36-752C-4B05-AA26-635905FE3F3E}" type="presOf" srcId="{34371F0D-86C0-4379-B1BE-321886114E21}" destId="{7DC54F39-2962-4305-9764-B7BA03E29D6B}" srcOrd="0" destOrd="0" presId="urn:microsoft.com/office/officeart/2018/2/layout/IconVerticalSolidList"/>
    <dgm:cxn modelId="{5F08EE3E-CE26-409D-B4D9-DBCE2B7EB8BC}" srcId="{34371F0D-86C0-4379-B1BE-321886114E21}" destId="{AA9275E2-8BCF-4104-976F-0954EF85F77F}" srcOrd="0" destOrd="0" parTransId="{F3A226A2-A11C-41D2-A405-284C19A4937F}" sibTransId="{0AA8C885-C6F9-4B24-90D3-48B13BE070BF}"/>
    <dgm:cxn modelId="{A3D75272-19F7-4D54-AF2A-83CC9F4F1A4B}" type="presOf" srcId="{6FFB4E84-D8FE-4443-9C3F-B56F45FD70C8}" destId="{90E1AD97-39BA-4934-AEE3-F030158BD166}" srcOrd="0" destOrd="0" presId="urn:microsoft.com/office/officeart/2018/2/layout/IconVerticalSolidList"/>
    <dgm:cxn modelId="{877033B4-4819-4F1B-A70D-9AC3752452A5}" srcId="{34371F0D-86C0-4379-B1BE-321886114E21}" destId="{BCD372DB-91CB-47F8-A77F-A80F59CB296D}" srcOrd="1" destOrd="0" parTransId="{293D9934-E29B-44F3-9963-FA0F8C47EC98}" sibTransId="{CAD4F34A-A199-4C22-B47E-9558813AF91F}"/>
    <dgm:cxn modelId="{7C6DA9B4-3AC4-4627-96E3-73DF97000D8F}" srcId="{34371F0D-86C0-4379-B1BE-321886114E21}" destId="{32CCD2A0-C42B-440E-9A5A-B91735AA028F}" srcOrd="4" destOrd="0" parTransId="{48876E9D-EC1E-463C-AFD1-367FA3788467}" sibTransId="{9907AAF1-D69C-4040-BAD3-2D17E2CF99C0}"/>
    <dgm:cxn modelId="{16A7A2C4-DCC1-4CF1-80D4-BC56324FB1B6}" type="presOf" srcId="{8DD3C2C8-CB04-4447-8877-903BB75D0EA8}" destId="{A80811F8-70DD-4ADA-9499-1384C5826EE1}" srcOrd="0" destOrd="0" presId="urn:microsoft.com/office/officeart/2018/2/layout/IconVerticalSolidList"/>
    <dgm:cxn modelId="{2221C6F6-2502-4151-89E4-759FD7C2F444}" srcId="{34371F0D-86C0-4379-B1BE-321886114E21}" destId="{141F8D32-5BCF-4AF7-974C-125D4F1B2EB5}" srcOrd="5" destOrd="0" parTransId="{EC708DB9-7986-4E92-B1B6-910479862ABC}" sibTransId="{4EC6CA6F-BD11-463B-A853-D776B21FE258}"/>
    <dgm:cxn modelId="{06FBCB92-0C26-4A8E-B10E-FA2695FB3660}" type="presParOf" srcId="{7DC54F39-2962-4305-9764-B7BA03E29D6B}" destId="{D5B4BE62-57CD-43FB-841C-5AE39945C70E}" srcOrd="0" destOrd="0" presId="urn:microsoft.com/office/officeart/2018/2/layout/IconVerticalSolidList"/>
    <dgm:cxn modelId="{F8D3EA6F-6C13-4A15-9ED6-6BA63CF28E3B}" type="presParOf" srcId="{D5B4BE62-57CD-43FB-841C-5AE39945C70E}" destId="{4D78E99A-B60D-4326-86A2-94A0E65F6AE1}" srcOrd="0" destOrd="0" presId="urn:microsoft.com/office/officeart/2018/2/layout/IconVerticalSolidList"/>
    <dgm:cxn modelId="{6FC4FF80-3893-4B84-A2B5-E4D983CF301E}" type="presParOf" srcId="{D5B4BE62-57CD-43FB-841C-5AE39945C70E}" destId="{6DC6F166-AB5D-435B-8537-EF699553BD47}" srcOrd="1" destOrd="0" presId="urn:microsoft.com/office/officeart/2018/2/layout/IconVerticalSolidList"/>
    <dgm:cxn modelId="{F7AFD21D-79E2-47CC-9701-AF432958687F}" type="presParOf" srcId="{D5B4BE62-57CD-43FB-841C-5AE39945C70E}" destId="{8028CA90-BEFD-4F98-ABBE-213AEC5CC7B7}" srcOrd="2" destOrd="0" presId="urn:microsoft.com/office/officeart/2018/2/layout/IconVerticalSolidList"/>
    <dgm:cxn modelId="{42BDE822-7E9B-42DA-861D-7585E169068B}" type="presParOf" srcId="{D5B4BE62-57CD-43FB-841C-5AE39945C70E}" destId="{9D7AC26F-3976-42DA-82CF-8BE0A6CD734C}" srcOrd="3" destOrd="0" presId="urn:microsoft.com/office/officeart/2018/2/layout/IconVerticalSolidList"/>
    <dgm:cxn modelId="{032D80A0-9C15-429A-A4FE-5907DB8B138E}" type="presParOf" srcId="{7DC54F39-2962-4305-9764-B7BA03E29D6B}" destId="{3D401677-7701-400B-98C5-9BCBC53D8C96}" srcOrd="1" destOrd="0" presId="urn:microsoft.com/office/officeart/2018/2/layout/IconVerticalSolidList"/>
    <dgm:cxn modelId="{D4BC23C2-EF50-420B-8BD9-91A8CE8BE853}" type="presParOf" srcId="{7DC54F39-2962-4305-9764-B7BA03E29D6B}" destId="{A2538F1B-F897-4531-9AAE-80D259FB5D6B}" srcOrd="2" destOrd="0" presId="urn:microsoft.com/office/officeart/2018/2/layout/IconVerticalSolidList"/>
    <dgm:cxn modelId="{41BA227B-242B-46F2-A086-5446A1192ABD}" type="presParOf" srcId="{A2538F1B-F897-4531-9AAE-80D259FB5D6B}" destId="{EDC7E731-45D0-46B3-9708-2BA1BD2128B4}" srcOrd="0" destOrd="0" presId="urn:microsoft.com/office/officeart/2018/2/layout/IconVerticalSolidList"/>
    <dgm:cxn modelId="{91397DBA-377F-47A1-BA82-C7A752D58A31}" type="presParOf" srcId="{A2538F1B-F897-4531-9AAE-80D259FB5D6B}" destId="{3CDA6709-AF16-4BAC-B10E-E0A4F48A3B92}" srcOrd="1" destOrd="0" presId="urn:microsoft.com/office/officeart/2018/2/layout/IconVerticalSolidList"/>
    <dgm:cxn modelId="{01321BE3-BA14-41DD-938F-1FE14A443E5D}" type="presParOf" srcId="{A2538F1B-F897-4531-9AAE-80D259FB5D6B}" destId="{8A6404A3-F6C6-410A-9537-3E5B9B62DE59}" srcOrd="2" destOrd="0" presId="urn:microsoft.com/office/officeart/2018/2/layout/IconVerticalSolidList"/>
    <dgm:cxn modelId="{8DD51CED-D69C-4732-8D9E-3645931997CB}" type="presParOf" srcId="{A2538F1B-F897-4531-9AAE-80D259FB5D6B}" destId="{B8AF3D1F-A359-4A22-BEEE-7D90EE59557C}" srcOrd="3" destOrd="0" presId="urn:microsoft.com/office/officeart/2018/2/layout/IconVerticalSolidList"/>
    <dgm:cxn modelId="{30EF11AE-B941-462A-AEE5-F0FC150CE791}" type="presParOf" srcId="{7DC54F39-2962-4305-9764-B7BA03E29D6B}" destId="{DF280061-5957-4BFB-9BD4-EA80E69386E3}" srcOrd="3" destOrd="0" presId="urn:microsoft.com/office/officeart/2018/2/layout/IconVerticalSolidList"/>
    <dgm:cxn modelId="{962DC1EA-4104-496F-B04B-14D669662E41}" type="presParOf" srcId="{7DC54F39-2962-4305-9764-B7BA03E29D6B}" destId="{A8ABDF89-7061-4CA8-8DBB-3909C611FFD8}" srcOrd="4" destOrd="0" presId="urn:microsoft.com/office/officeart/2018/2/layout/IconVerticalSolidList"/>
    <dgm:cxn modelId="{E0E25CE7-2874-446A-8629-1EE8371FCED3}" type="presParOf" srcId="{A8ABDF89-7061-4CA8-8DBB-3909C611FFD8}" destId="{698C4CE2-A5D0-447C-8CE8-98AB1B0446E6}" srcOrd="0" destOrd="0" presId="urn:microsoft.com/office/officeart/2018/2/layout/IconVerticalSolidList"/>
    <dgm:cxn modelId="{A4A8DBF9-D4C8-4D70-8B60-61DF944916E5}" type="presParOf" srcId="{A8ABDF89-7061-4CA8-8DBB-3909C611FFD8}" destId="{0A0BDF29-B11B-4D0D-B52F-A2D78B466C4A}" srcOrd="1" destOrd="0" presId="urn:microsoft.com/office/officeart/2018/2/layout/IconVerticalSolidList"/>
    <dgm:cxn modelId="{D526B9BF-D814-48A5-9388-0F122C9C2827}" type="presParOf" srcId="{A8ABDF89-7061-4CA8-8DBB-3909C611FFD8}" destId="{DCDE3BF7-1F3E-40DC-9FE6-DD46AFF0869F}" srcOrd="2" destOrd="0" presId="urn:microsoft.com/office/officeart/2018/2/layout/IconVerticalSolidList"/>
    <dgm:cxn modelId="{75A89382-0219-4101-9DA4-0E80DD6D2B00}" type="presParOf" srcId="{A8ABDF89-7061-4CA8-8DBB-3909C611FFD8}" destId="{A80811F8-70DD-4ADA-9499-1384C5826EE1}" srcOrd="3" destOrd="0" presId="urn:microsoft.com/office/officeart/2018/2/layout/IconVerticalSolidList"/>
    <dgm:cxn modelId="{91DC1314-7F17-4C7A-94C4-1E2D6FEDF46B}" type="presParOf" srcId="{7DC54F39-2962-4305-9764-B7BA03E29D6B}" destId="{ECE3E2B1-672C-40D4-B36E-0C7FEF5AC595}" srcOrd="5" destOrd="0" presId="urn:microsoft.com/office/officeart/2018/2/layout/IconVerticalSolidList"/>
    <dgm:cxn modelId="{BB8987BE-D604-4392-A578-01F3F314BC5C}" type="presParOf" srcId="{7DC54F39-2962-4305-9764-B7BA03E29D6B}" destId="{E66B6A13-E563-4B3E-9E27-09DDBF4FF299}" srcOrd="6" destOrd="0" presId="urn:microsoft.com/office/officeart/2018/2/layout/IconVerticalSolidList"/>
    <dgm:cxn modelId="{45A34DCC-DC8C-495E-84A7-7AD0ED5072EE}" type="presParOf" srcId="{E66B6A13-E563-4B3E-9E27-09DDBF4FF299}" destId="{1C934D58-F784-4DA3-BDFD-B8859F49D889}" srcOrd="0" destOrd="0" presId="urn:microsoft.com/office/officeart/2018/2/layout/IconVerticalSolidList"/>
    <dgm:cxn modelId="{3A2E06F9-D2AC-4001-BE7D-142A70DD8E5B}" type="presParOf" srcId="{E66B6A13-E563-4B3E-9E27-09DDBF4FF299}" destId="{9C2237F5-3B13-43F6-8B54-9CC68EE5238F}" srcOrd="1" destOrd="0" presId="urn:microsoft.com/office/officeart/2018/2/layout/IconVerticalSolidList"/>
    <dgm:cxn modelId="{4DF7F4C2-A21D-4BF5-B0B7-949B959A20EA}" type="presParOf" srcId="{E66B6A13-E563-4B3E-9E27-09DDBF4FF299}" destId="{DCA3CC3F-76FF-4216-8839-2320D0627BC3}" srcOrd="2" destOrd="0" presId="urn:microsoft.com/office/officeart/2018/2/layout/IconVerticalSolidList"/>
    <dgm:cxn modelId="{C6C4CDF0-22D7-4A56-82FD-CDDEA6FD0D35}" type="presParOf" srcId="{E66B6A13-E563-4B3E-9E27-09DDBF4FF299}" destId="{90E1AD97-39BA-4934-AEE3-F030158BD166}" srcOrd="3" destOrd="0" presId="urn:microsoft.com/office/officeart/2018/2/layout/IconVerticalSolidList"/>
    <dgm:cxn modelId="{072400D1-F483-4BD7-A434-D11ED1A0BD22}" type="presParOf" srcId="{7DC54F39-2962-4305-9764-B7BA03E29D6B}" destId="{22B791FC-4B8E-4673-B4C9-303DD508D28C}" srcOrd="7" destOrd="0" presId="urn:microsoft.com/office/officeart/2018/2/layout/IconVerticalSolidList"/>
    <dgm:cxn modelId="{01D3A0FD-2130-49D2-9C98-A66A19FBF7C3}" type="presParOf" srcId="{7DC54F39-2962-4305-9764-B7BA03E29D6B}" destId="{10389A3F-68C1-44EE-A597-029CBEFC5B47}" srcOrd="8" destOrd="0" presId="urn:microsoft.com/office/officeart/2018/2/layout/IconVerticalSolidList"/>
    <dgm:cxn modelId="{502F94BA-642C-46EC-8CF1-3640EF97BA02}" type="presParOf" srcId="{10389A3F-68C1-44EE-A597-029CBEFC5B47}" destId="{421D8D2C-2743-43E9-9887-BF4180062E77}" srcOrd="0" destOrd="0" presId="urn:microsoft.com/office/officeart/2018/2/layout/IconVerticalSolidList"/>
    <dgm:cxn modelId="{0299864B-8132-4FC1-8853-9FF099E22391}" type="presParOf" srcId="{10389A3F-68C1-44EE-A597-029CBEFC5B47}" destId="{F280854C-BF6D-4F0C-B424-B303A5276175}" srcOrd="1" destOrd="0" presId="urn:microsoft.com/office/officeart/2018/2/layout/IconVerticalSolidList"/>
    <dgm:cxn modelId="{56B92F24-4D01-4A10-B09D-D20E1123D9AE}" type="presParOf" srcId="{10389A3F-68C1-44EE-A597-029CBEFC5B47}" destId="{13E54E59-20EF-4930-B6C2-19A3C7D547C0}" srcOrd="2" destOrd="0" presId="urn:microsoft.com/office/officeart/2018/2/layout/IconVerticalSolidList"/>
    <dgm:cxn modelId="{A9CF275E-B541-40F0-8CAE-5B6FACEDD19C}" type="presParOf" srcId="{10389A3F-68C1-44EE-A597-029CBEFC5B47}" destId="{32FDFC57-8218-463A-8004-5F06E131AB89}" srcOrd="3" destOrd="0" presId="urn:microsoft.com/office/officeart/2018/2/layout/IconVerticalSolidList"/>
    <dgm:cxn modelId="{135AA656-7362-4F82-9537-5CB8635B5B70}" type="presParOf" srcId="{7DC54F39-2962-4305-9764-B7BA03E29D6B}" destId="{08AE9799-EB77-4C57-A3B6-B72FB7945A66}" srcOrd="9" destOrd="0" presId="urn:microsoft.com/office/officeart/2018/2/layout/IconVerticalSolidList"/>
    <dgm:cxn modelId="{1E9AB8DF-EF56-4413-BFA9-EC2F8F4E6535}" type="presParOf" srcId="{7DC54F39-2962-4305-9764-B7BA03E29D6B}" destId="{8EB52A80-643D-4F3D-8F50-E4DE0CBB6F2F}" srcOrd="10" destOrd="0" presId="urn:microsoft.com/office/officeart/2018/2/layout/IconVerticalSolidList"/>
    <dgm:cxn modelId="{8FF55490-37C0-4287-ABE1-6B079ADDE3E9}" type="presParOf" srcId="{8EB52A80-643D-4F3D-8F50-E4DE0CBB6F2F}" destId="{DBBE749E-A622-4E72-8D7F-8B5C505C18FF}" srcOrd="0" destOrd="0" presId="urn:microsoft.com/office/officeart/2018/2/layout/IconVerticalSolidList"/>
    <dgm:cxn modelId="{9EFE484A-594B-4594-9F01-6122870E7902}" type="presParOf" srcId="{8EB52A80-643D-4F3D-8F50-E4DE0CBB6F2F}" destId="{80507690-1F98-46B0-9028-D192821EC861}" srcOrd="1" destOrd="0" presId="urn:microsoft.com/office/officeart/2018/2/layout/IconVerticalSolidList"/>
    <dgm:cxn modelId="{0050DAAA-3672-44AA-A585-6D643CA7DB3D}" type="presParOf" srcId="{8EB52A80-643D-4F3D-8F50-E4DE0CBB6F2F}" destId="{A2401E27-F9AD-4C49-99AD-9A2965CC7645}" srcOrd="2" destOrd="0" presId="urn:microsoft.com/office/officeart/2018/2/layout/IconVerticalSolidList"/>
    <dgm:cxn modelId="{B54B765D-4A18-4FE2-9775-9805F3F66047}" type="presParOf" srcId="{8EB52A80-643D-4F3D-8F50-E4DE0CBB6F2F}" destId="{89B0D01F-B8D6-4C1F-9DF9-2FE9EA7C938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b="1" dirty="0">
              <a:latin typeface="Poppins" panose="00000500000000000000" pitchFamily="2" charset="0"/>
              <a:cs typeface="Poppins" panose="00000500000000000000" pitchFamily="2" charset="0"/>
            </a:rPr>
            <a:t>J’agis en toute circonstance dans l’intérêt de la société</a:t>
          </a:r>
        </a:p>
        <a:p>
          <a:pPr>
            <a:lnSpc>
              <a:spcPct val="100000"/>
            </a:lnSpc>
          </a:pPr>
          <a:r>
            <a:rPr lang="fr-BE" sz="2400" b="1" dirty="0">
              <a:latin typeface="Poppins" panose="00000500000000000000" pitchFamily="2" charset="0"/>
              <a:cs typeface="Poppins" panose="00000500000000000000" pitchFamily="2" charset="0"/>
            </a:rPr>
            <a:t>= plaisir de travailler </a:t>
          </a:r>
          <a:endParaRPr lang="en-US" sz="2400" b="1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 : Toute personne, vendeur ou non, se lève pendant les heures d’ouverture pour accueillir/ accompagner un client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graph with upward trend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re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7B390A2-58F3-409A-9D80-719C7C9BCF9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spc="0" dirty="0">
              <a:latin typeface="Poppins" panose="00000500000000000000" pitchFamily="2" charset="0"/>
              <a:cs typeface="Poppins" panose="00000500000000000000" pitchFamily="2" charset="0"/>
            </a:rPr>
            <a:t>Ex: je propose spontanément mon aide lorsque mes collègues (direct ou non) sont débordés ( showroom – logistique – encodage- nettoyage- créa – échantillons achat – contrôle catalogue – communication…) </a:t>
          </a:r>
          <a:endParaRPr lang="en-US" sz="2000" spc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1E73905C-E81C-400A-81C9-7C8086F3020E}" type="parTrans" cxnId="{86A2A650-FDF9-49F5-8901-FD6C1B353FE6}">
      <dgm:prSet/>
      <dgm:spPr/>
      <dgm:t>
        <a:bodyPr/>
        <a:lstStyle/>
        <a:p>
          <a:endParaRPr lang="fr-BE"/>
        </a:p>
      </dgm:t>
    </dgm:pt>
    <dgm:pt modelId="{A30EB248-D6CA-4EB1-8FFE-8C95D39F40CA}" type="sibTrans" cxnId="{86A2A650-FDF9-49F5-8901-FD6C1B353FE6}">
      <dgm:prSet/>
      <dgm:spPr/>
      <dgm:t>
        <a:bodyPr/>
        <a:lstStyle/>
        <a:p>
          <a:endParaRPr lang="fr-BE"/>
        </a:p>
      </dgm:t>
    </dgm:pt>
    <dgm:pt modelId="{EB0C0351-D5B1-40BB-A0D4-44F96F9EB56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dirty="0">
              <a:latin typeface="Poppins" panose="00000500000000000000" pitchFamily="2" charset="0"/>
              <a:cs typeface="Poppins" panose="00000500000000000000" pitchFamily="2" charset="0"/>
            </a:rPr>
            <a:t>Un pour </a:t>
          </a:r>
          <a:r>
            <a:rPr lang="en-US" sz="2400" b="1" dirty="0" err="1">
              <a:latin typeface="Poppins" panose="00000500000000000000" pitchFamily="2" charset="0"/>
              <a:cs typeface="Poppins" panose="00000500000000000000" pitchFamily="2" charset="0"/>
            </a:rPr>
            <a:t>tous</a:t>
          </a:r>
          <a:r>
            <a:rPr lang="en-US" sz="2400" b="1" dirty="0">
              <a:latin typeface="Poppins" panose="00000500000000000000" pitchFamily="2" charset="0"/>
              <a:cs typeface="Poppins" panose="00000500000000000000" pitchFamily="2" charset="0"/>
            </a:rPr>
            <a:t>, </a:t>
          </a:r>
          <a:r>
            <a:rPr lang="en-US" sz="2400" b="1" dirty="0" err="1">
              <a:latin typeface="Poppins" panose="00000500000000000000" pitchFamily="2" charset="0"/>
              <a:cs typeface="Poppins" panose="00000500000000000000" pitchFamily="2" charset="0"/>
            </a:rPr>
            <a:t>tous</a:t>
          </a:r>
          <a:r>
            <a:rPr lang="en-US" sz="2400" b="1" dirty="0">
              <a:latin typeface="Poppins" panose="00000500000000000000" pitchFamily="2" charset="0"/>
              <a:cs typeface="Poppins" panose="00000500000000000000" pitchFamily="2" charset="0"/>
            </a:rPr>
            <a:t> pour un</a:t>
          </a:r>
        </a:p>
      </dgm:t>
    </dgm:pt>
    <dgm:pt modelId="{8832D2ED-3BBF-418E-A9B9-DCF45727F5C4}" type="parTrans" cxnId="{5F860224-584D-4D9E-91F5-1296F87463F3}">
      <dgm:prSet/>
      <dgm:spPr/>
      <dgm:t>
        <a:bodyPr/>
        <a:lstStyle/>
        <a:p>
          <a:endParaRPr lang="fr-BE"/>
        </a:p>
      </dgm:t>
    </dgm:pt>
    <dgm:pt modelId="{F050E4ED-2798-4E90-8551-1FB0D4DDFDE2}" type="sibTrans" cxnId="{5F860224-584D-4D9E-91F5-1296F87463F3}">
      <dgm:prSet/>
      <dgm:spPr/>
      <dgm:t>
        <a:bodyPr/>
        <a:lstStyle/>
        <a:p>
          <a:endParaRPr lang="fr-BE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55821FB1-4E41-4E00-B701-07252DA2D8AD}" type="pres">
      <dgm:prSet presAssocID="{EB0C0351-D5B1-40BB-A0D4-44F96F9EB560}" presName="compNode" presStyleCnt="0"/>
      <dgm:spPr/>
    </dgm:pt>
    <dgm:pt modelId="{72CEFD04-B900-40F5-9547-2426FA6E207D}" type="pres">
      <dgm:prSet presAssocID="{EB0C0351-D5B1-40BB-A0D4-44F96F9EB560}" presName="bgRect" presStyleLbl="bgShp" presStyleIdx="0" presStyleCnt="2" custLinFactNeighborX="2253" custLinFactNeighborY="-11961"/>
      <dgm:spPr/>
    </dgm:pt>
    <dgm:pt modelId="{A6DD44A9-8563-4323-8C9B-F3EA0D8A66D0}" type="pres">
      <dgm:prSet presAssocID="{EB0C0351-D5B1-40BB-A0D4-44F96F9EB560}" presName="iconRect" presStyleLbl="node1" presStyleIdx="0" presStyleCnt="2" custLinFactNeighborX="-1442" custLinFactNeighborY="-866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men with solid fill"/>
        </a:ext>
      </dgm:extLst>
    </dgm:pt>
    <dgm:pt modelId="{934B98C4-5C1A-40AF-9D90-02E06428469B}" type="pres">
      <dgm:prSet presAssocID="{EB0C0351-D5B1-40BB-A0D4-44F96F9EB560}" presName="spaceRect" presStyleCnt="0"/>
      <dgm:spPr/>
    </dgm:pt>
    <dgm:pt modelId="{B48F1505-4FCF-47A2-8B88-2E58588512BF}" type="pres">
      <dgm:prSet presAssocID="{EB0C0351-D5B1-40BB-A0D4-44F96F9EB560}" presName="parTx" presStyleLbl="revTx" presStyleIdx="0" presStyleCnt="2" custScaleY="100098">
        <dgm:presLayoutVars>
          <dgm:chMax val="0"/>
          <dgm:chPref val="0"/>
        </dgm:presLayoutVars>
      </dgm:prSet>
      <dgm:spPr/>
    </dgm:pt>
    <dgm:pt modelId="{30D1ECD1-B8E0-4DC1-A5FA-43C50C0B87EF}" type="pres">
      <dgm:prSet presAssocID="{F050E4ED-2798-4E90-8551-1FB0D4DDFDE2}" presName="sibTrans" presStyleCnt="0"/>
      <dgm:spPr/>
    </dgm:pt>
    <dgm:pt modelId="{A40621B2-16E4-412C-865F-7689E9958243}" type="pres">
      <dgm:prSet presAssocID="{C7B390A2-58F3-409A-9D80-719C7C9BCF9F}" presName="compNode" presStyleCnt="0"/>
      <dgm:spPr/>
    </dgm:pt>
    <dgm:pt modelId="{6D711F6A-A230-4FF1-A6A3-D88EA3A31A53}" type="pres">
      <dgm:prSet presAssocID="{C7B390A2-58F3-409A-9D80-719C7C9BCF9F}" presName="bgRect" presStyleLbl="bgShp" presStyleIdx="1" presStyleCnt="2" custScaleX="99999" custLinFactNeighborX="2253" custLinFactNeighborY="5512"/>
      <dgm:spPr/>
    </dgm:pt>
    <dgm:pt modelId="{3F3AC3E1-6625-4445-A3CE-323F50DCA3C0}" type="pres">
      <dgm:prSet presAssocID="{C7B390A2-58F3-409A-9D80-719C7C9BCF9F}" presName="iconRect" presStyleLbl="node1" presStyleIdx="1" presStyleCnt="2" custLinFactNeighborX="-5335" custLinFactNeighborY="1520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ro Male with solid fill"/>
        </a:ext>
      </dgm:extLst>
    </dgm:pt>
    <dgm:pt modelId="{CEDD4122-5317-44D9-9E1A-3DF1EB5A3981}" type="pres">
      <dgm:prSet presAssocID="{C7B390A2-58F3-409A-9D80-719C7C9BCF9F}" presName="spaceRect" presStyleCnt="0"/>
      <dgm:spPr/>
    </dgm:pt>
    <dgm:pt modelId="{816B3356-3EEE-4522-AEFE-191A0414A4F3}" type="pres">
      <dgm:prSet presAssocID="{C7B390A2-58F3-409A-9D80-719C7C9BCF9F}" presName="parTx" presStyleLbl="revTx" presStyleIdx="1" presStyleCnt="2" custScaleX="103804" custLinFactNeighborX="262" custLinFactNeighborY="7256">
        <dgm:presLayoutVars>
          <dgm:chMax val="0"/>
          <dgm:chPref val="0"/>
        </dgm:presLayoutVars>
      </dgm:prSet>
      <dgm:spPr/>
    </dgm:pt>
  </dgm:ptLst>
  <dgm:cxnLst>
    <dgm:cxn modelId="{5F860224-584D-4D9E-91F5-1296F87463F3}" srcId="{41948481-BF86-4CE4-B0E0-425AC6CAA60D}" destId="{EB0C0351-D5B1-40BB-A0D4-44F96F9EB560}" srcOrd="0" destOrd="0" parTransId="{8832D2ED-3BBF-418E-A9B9-DCF45727F5C4}" sibTransId="{F050E4ED-2798-4E90-8551-1FB0D4DDFDE2}"/>
    <dgm:cxn modelId="{313E1C3A-96B1-48A2-BD7B-A442BFD98D4D}" type="presOf" srcId="{C7B390A2-58F3-409A-9D80-719C7C9BCF9F}" destId="{816B3356-3EEE-4522-AEFE-191A0414A4F3}" srcOrd="0" destOrd="0" presId="urn:microsoft.com/office/officeart/2018/2/layout/IconVerticalSolidList"/>
    <dgm:cxn modelId="{86A2A650-FDF9-49F5-8901-FD6C1B353FE6}" srcId="{41948481-BF86-4CE4-B0E0-425AC6CAA60D}" destId="{C7B390A2-58F3-409A-9D80-719C7C9BCF9F}" srcOrd="1" destOrd="0" parTransId="{1E73905C-E81C-400A-81C9-7C8086F3020E}" sibTransId="{A30EB248-D6CA-4EB1-8FFE-8C95D39F40CA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E4107CC6-5ED1-4270-BC96-B70739E3ADFE}" type="presOf" srcId="{EB0C0351-D5B1-40BB-A0D4-44F96F9EB560}" destId="{B48F1505-4FCF-47A2-8B88-2E58588512BF}" srcOrd="0" destOrd="0" presId="urn:microsoft.com/office/officeart/2018/2/layout/IconVerticalSolidList"/>
    <dgm:cxn modelId="{42A5B85D-889A-478B-895C-55C18D61BC77}" type="presParOf" srcId="{672FB219-E40E-47AA-AEFA-1184CA5D6257}" destId="{55821FB1-4E41-4E00-B701-07252DA2D8AD}" srcOrd="0" destOrd="0" presId="urn:microsoft.com/office/officeart/2018/2/layout/IconVerticalSolidList"/>
    <dgm:cxn modelId="{3B012B3A-294B-4F99-B8D6-C5FE37C82AAA}" type="presParOf" srcId="{55821FB1-4E41-4E00-B701-07252DA2D8AD}" destId="{72CEFD04-B900-40F5-9547-2426FA6E207D}" srcOrd="0" destOrd="0" presId="urn:microsoft.com/office/officeart/2018/2/layout/IconVerticalSolidList"/>
    <dgm:cxn modelId="{BF5CEC4D-5501-4127-AC83-40440A532C29}" type="presParOf" srcId="{55821FB1-4E41-4E00-B701-07252DA2D8AD}" destId="{A6DD44A9-8563-4323-8C9B-F3EA0D8A66D0}" srcOrd="1" destOrd="0" presId="urn:microsoft.com/office/officeart/2018/2/layout/IconVerticalSolidList"/>
    <dgm:cxn modelId="{94E5DA51-BE83-4FAD-B590-6BBD567DF675}" type="presParOf" srcId="{55821FB1-4E41-4E00-B701-07252DA2D8AD}" destId="{934B98C4-5C1A-40AF-9D90-02E06428469B}" srcOrd="2" destOrd="0" presId="urn:microsoft.com/office/officeart/2018/2/layout/IconVerticalSolidList"/>
    <dgm:cxn modelId="{A3020A74-B097-4597-B3E6-EC2F10CD7AE6}" type="presParOf" srcId="{55821FB1-4E41-4E00-B701-07252DA2D8AD}" destId="{B48F1505-4FCF-47A2-8B88-2E58588512BF}" srcOrd="3" destOrd="0" presId="urn:microsoft.com/office/officeart/2018/2/layout/IconVerticalSolidList"/>
    <dgm:cxn modelId="{78AE08ED-064C-40CE-9482-3C936FC3CC7F}" type="presParOf" srcId="{672FB219-E40E-47AA-AEFA-1184CA5D6257}" destId="{30D1ECD1-B8E0-4DC1-A5FA-43C50C0B87EF}" srcOrd="1" destOrd="0" presId="urn:microsoft.com/office/officeart/2018/2/layout/IconVerticalSolidList"/>
    <dgm:cxn modelId="{9AEC294F-C0A1-4577-A62B-531861D115E5}" type="presParOf" srcId="{672FB219-E40E-47AA-AEFA-1184CA5D6257}" destId="{A40621B2-16E4-412C-865F-7689E9958243}" srcOrd="2" destOrd="0" presId="urn:microsoft.com/office/officeart/2018/2/layout/IconVerticalSolidList"/>
    <dgm:cxn modelId="{FE06DBC1-E5F4-4505-ACAC-D14F80A7509D}" type="presParOf" srcId="{A40621B2-16E4-412C-865F-7689E9958243}" destId="{6D711F6A-A230-4FF1-A6A3-D88EA3A31A53}" srcOrd="0" destOrd="0" presId="urn:microsoft.com/office/officeart/2018/2/layout/IconVerticalSolidList"/>
    <dgm:cxn modelId="{9F1E8B7B-1178-428D-A6FC-141B14C2E93C}" type="presParOf" srcId="{A40621B2-16E4-412C-865F-7689E9958243}" destId="{3F3AC3E1-6625-4445-A3CE-323F50DCA3C0}" srcOrd="1" destOrd="0" presId="urn:microsoft.com/office/officeart/2018/2/layout/IconVerticalSolidList"/>
    <dgm:cxn modelId="{44801CD4-720B-4DB1-AAEB-F2BCC78434BB}" type="presParOf" srcId="{A40621B2-16E4-412C-865F-7689E9958243}" destId="{CEDD4122-5317-44D9-9E1A-3DF1EB5A3981}" srcOrd="2" destOrd="0" presId="urn:microsoft.com/office/officeart/2018/2/layout/IconVerticalSolidList"/>
    <dgm:cxn modelId="{71DB98D5-1B05-48FA-9014-44393483133A}" type="presParOf" srcId="{A40621B2-16E4-412C-865F-7689E9958243}" destId="{816B3356-3EEE-4522-AEFE-191A0414A4F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b="1" dirty="0">
              <a:latin typeface="Poppins" panose="00000500000000000000" pitchFamily="2" charset="0"/>
              <a:cs typeface="Poppins" panose="00000500000000000000" pitchFamily="2" charset="0"/>
            </a:rPr>
            <a:t>Rien n’est gratuit, votre temps, vos actions ont un coût</a:t>
          </a:r>
          <a:endParaRPr lang="en-US" sz="2400" b="1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 : Je suis conscient du coût des services client (sur-appel, franco, artworks, op sans acompte, coût du stock…)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ought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b="1" dirty="0">
              <a:latin typeface="Poppins" panose="00000500000000000000" pitchFamily="2" charset="0"/>
              <a:cs typeface="Poppins" panose="00000500000000000000" pitchFamily="2" charset="0"/>
            </a:rPr>
            <a:t>C’est l’image qu’on donne, faire mieux que mieux, avoir un œil pour les détails </a:t>
          </a:r>
          <a:endParaRPr lang="en-US" sz="2400" b="1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 : Je travaille de façon proactive, j’anticipe mes actions et planifie mes tâches récurrentes (catalogues, </a:t>
          </a:r>
          <a:r>
            <a:rPr lang="fr-BE" sz="2000" dirty="0" err="1">
              <a:latin typeface="Poppins" panose="00000500000000000000" pitchFamily="2" charset="0"/>
              <a:cs typeface="Poppins" panose="00000500000000000000" pitchFamily="2" charset="0"/>
            </a:rPr>
            <a:t>presale</a:t>
          </a: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 vente, op, commande achat, statistiques, devis, sur-appel, expédition…)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ting 3 Star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storm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EDF182-6A39-42BF-B3FE-8AE51572EEF5}">
      <dsp:nvSpPr>
        <dsp:cNvPr id="0" name=""/>
        <dsp:cNvSpPr/>
      </dsp:nvSpPr>
      <dsp:spPr>
        <a:xfrm>
          <a:off x="0" y="536003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Objectif: autonomie : comment + impact</a:t>
          </a:r>
          <a:endParaRPr lang="en-US" sz="2800" kern="1200" dirty="0"/>
        </a:p>
      </dsp:txBody>
      <dsp:txXfrm>
        <a:off x="32784" y="568787"/>
        <a:ext cx="6198072" cy="606012"/>
      </dsp:txXfrm>
    </dsp:sp>
    <dsp:sp modelId="{9B77CC94-4A57-4528-B8E3-0E2A7E3FF70D}">
      <dsp:nvSpPr>
        <dsp:cNvPr id="0" name=""/>
        <dsp:cNvSpPr/>
      </dsp:nvSpPr>
      <dsp:spPr>
        <a:xfrm>
          <a:off x="0" y="128822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38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Organigramme : management linéaire</a:t>
          </a:r>
          <a:endParaRPr lang="en-US" sz="2800" kern="1200" dirty="0"/>
        </a:p>
      </dsp:txBody>
      <dsp:txXfrm>
        <a:off x="32784" y="1321008"/>
        <a:ext cx="6198072" cy="606012"/>
      </dsp:txXfrm>
    </dsp:sp>
    <dsp:sp modelId="{414FA356-0C7E-4B9F-8049-D70624955D56}">
      <dsp:nvSpPr>
        <dsp:cNvPr id="0" name=""/>
        <dsp:cNvSpPr/>
      </dsp:nvSpPr>
      <dsp:spPr>
        <a:xfrm>
          <a:off x="0" y="204044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76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/>
            <a:t>Les 6 valeurs </a:t>
          </a:r>
          <a:endParaRPr lang="en-US" sz="2800" kern="1200"/>
        </a:p>
      </dsp:txBody>
      <dsp:txXfrm>
        <a:off x="32784" y="2073228"/>
        <a:ext cx="6198072" cy="606012"/>
      </dsp:txXfrm>
    </dsp:sp>
    <dsp:sp modelId="{1C2B8382-A574-43C1-A1C2-E57ED164E4FB}">
      <dsp:nvSpPr>
        <dsp:cNvPr id="0" name=""/>
        <dsp:cNvSpPr/>
      </dsp:nvSpPr>
      <dsp:spPr>
        <a:xfrm>
          <a:off x="0" y="279266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14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Définition des valeurs  </a:t>
          </a:r>
          <a:endParaRPr lang="en-US" sz="2800" kern="1200" dirty="0"/>
        </a:p>
      </dsp:txBody>
      <dsp:txXfrm>
        <a:off x="32784" y="2825448"/>
        <a:ext cx="6198072" cy="606012"/>
      </dsp:txXfrm>
    </dsp:sp>
    <dsp:sp modelId="{9FDEE631-9D20-452B-966E-7136BF41F5BF}">
      <dsp:nvSpPr>
        <dsp:cNvPr id="0" name=""/>
        <dsp:cNvSpPr/>
      </dsp:nvSpPr>
      <dsp:spPr>
        <a:xfrm>
          <a:off x="0" y="354488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527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/>
            <a:t>Affiches </a:t>
          </a:r>
          <a:endParaRPr lang="en-US" sz="2800" kern="1200"/>
        </a:p>
      </dsp:txBody>
      <dsp:txXfrm>
        <a:off x="32784" y="3577668"/>
        <a:ext cx="6198072" cy="606012"/>
      </dsp:txXfrm>
    </dsp:sp>
    <dsp:sp modelId="{33BDC24C-1D2C-415F-A52D-1F36DD0E73B5}">
      <dsp:nvSpPr>
        <dsp:cNvPr id="0" name=""/>
        <dsp:cNvSpPr/>
      </dsp:nvSpPr>
      <dsp:spPr>
        <a:xfrm>
          <a:off x="0" y="429710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9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Sondage </a:t>
          </a:r>
          <a:endParaRPr lang="en-US" sz="2800" kern="1200" dirty="0"/>
        </a:p>
      </dsp:txBody>
      <dsp:txXfrm>
        <a:off x="32784" y="4329888"/>
        <a:ext cx="6198072" cy="60601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Je peux compter à long terme sur la structure, sur mes collègues et sur les partenaires dans l’entreprise</a:t>
          </a:r>
          <a:endParaRPr lang="en-US" sz="2400" b="1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>
              <a:latin typeface="Poppins" panose="00000500000000000000" pitchFamily="2" charset="0"/>
              <a:cs typeface="Poppins" panose="00000500000000000000" pitchFamily="2" charset="0"/>
            </a:rPr>
            <a:t>Ex: je fais confiance aux informations données : acompte, stock, date dispo, expédition…</a:t>
          </a:r>
          <a:endParaRPr lang="en-US" sz="2400" kern="1200"/>
        </a:p>
      </dsp:txBody>
      <dsp:txXfrm>
        <a:off x="1507738" y="2338844"/>
        <a:ext cx="9007861" cy="130540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Oser faire des changements </a:t>
          </a:r>
          <a:endParaRPr lang="en-US" sz="2400" b="1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Ex : basculement dans un ERP intégré </a:t>
          </a:r>
          <a:endParaRPr lang="en-US" sz="2800" kern="1200" dirty="0"/>
        </a:p>
      </dsp:txBody>
      <dsp:txXfrm>
        <a:off x="1507738" y="2338844"/>
        <a:ext cx="9007861" cy="130540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Les valeurs seront affichés à différents endroits stratégiques de la société 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Soit à destination des partenaires, soit du personnel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2338844"/>
        <a:ext cx="9007861" cy="13054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8956C9-CDE2-4542-94D1-C2D67C29E068}">
      <dsp:nvSpPr>
        <dsp:cNvPr id="0" name=""/>
        <dsp:cNvSpPr/>
      </dsp:nvSpPr>
      <dsp:spPr>
        <a:xfrm>
          <a:off x="0" y="0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FEDF0E-5D8F-4814-AD3C-AB7FB2B1338A}">
      <dsp:nvSpPr>
        <dsp:cNvPr id="0" name=""/>
        <dsp:cNvSpPr/>
      </dsp:nvSpPr>
      <dsp:spPr>
        <a:xfrm>
          <a:off x="405171" y="273047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3AE418-5C7D-441D-AB93-F1CB225D0DB3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 dirty="0">
              <a:latin typeface="Poppins" panose="00000500000000000000" pitchFamily="2" charset="0"/>
              <a:cs typeface="Poppins" panose="00000500000000000000" pitchFamily="2" charset="0"/>
            </a:rPr>
            <a:t>En respectant le cadre et les valeurs de BSD, on devient plus autonome. L’autonomie amène la confiance entre collègue, dans la structure. Elle va également donner plus de bien-être au travail. 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35590" y="531"/>
        <a:ext cx="9080009" cy="1242935"/>
      </dsp:txXfrm>
    </dsp:sp>
    <dsp:sp modelId="{67BAFF84-F748-4E08-8FF9-E3B1B0449ED6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A58C24-6146-41EB-8931-3B849AF5736F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8BF7B-0DAD-4022-8B14-B5EA770FF274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 dirty="0">
              <a:latin typeface="Poppins" panose="00000500000000000000" pitchFamily="2" charset="0"/>
              <a:cs typeface="Poppins" panose="00000500000000000000" pitchFamily="2" charset="0"/>
            </a:rPr>
            <a:t>En respectant le cadre et les valeurs de BSD, on montre plus de professionnalisme, ce qui donne une image positive à nos partenaires.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35590" y="1554201"/>
        <a:ext cx="9080009" cy="1242935"/>
      </dsp:txXfrm>
    </dsp:sp>
    <dsp:sp modelId="{7A206DD9-30BA-4D1E-8FE9-82BEEBDCD1D0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4849C9-8C6D-4FB3-8E0D-BB17E231DAF8}">
      <dsp:nvSpPr>
        <dsp:cNvPr id="0" name=""/>
        <dsp:cNvSpPr/>
      </dsp:nvSpPr>
      <dsp:spPr>
        <a:xfrm>
          <a:off x="346804" y="3338899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0C290E-33D5-4FF5-8CBB-2198CB0F818F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 dirty="0">
              <a:latin typeface="Poppins" panose="00000500000000000000" pitchFamily="2" charset="0"/>
              <a:cs typeface="Poppins" panose="00000500000000000000" pitchFamily="2" charset="0"/>
            </a:rPr>
            <a:t>Notre adhésion aux valeurs participe à la compétitivité et la pérennité de l’entreprise et de l’équipe (= l’entreprise).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35590" y="3107870"/>
        <a:ext cx="9080009" cy="12429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C7102F-6FF3-4DB7-A06B-8CF7C91B36D6}">
      <dsp:nvSpPr>
        <dsp:cNvPr id="0" name=""/>
        <dsp:cNvSpPr/>
      </dsp:nvSpPr>
      <dsp:spPr>
        <a:xfrm>
          <a:off x="0" y="739943"/>
          <a:ext cx="6263640" cy="12168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>
              <a:latin typeface="Poppins" panose="00000500000000000000" pitchFamily="2" charset="0"/>
              <a:cs typeface="Poppins" panose="00000500000000000000" pitchFamily="2" charset="0"/>
            </a:rPr>
            <a:t>Qui</a:t>
          </a:r>
          <a:endParaRPr lang="en-US" sz="3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9399" y="799342"/>
        <a:ext cx="6144842" cy="1098002"/>
      </dsp:txXfrm>
    </dsp:sp>
    <dsp:sp modelId="{1C3FE888-F64B-4141-B8B3-7B70A2933167}">
      <dsp:nvSpPr>
        <dsp:cNvPr id="0" name=""/>
        <dsp:cNvSpPr/>
      </dsp:nvSpPr>
      <dsp:spPr>
        <a:xfrm>
          <a:off x="0" y="2228996"/>
          <a:ext cx="6263640" cy="12168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95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>
              <a:latin typeface="Poppins" panose="00000500000000000000" pitchFamily="2" charset="0"/>
              <a:cs typeface="Poppins" panose="00000500000000000000" pitchFamily="2" charset="0"/>
            </a:rPr>
            <a:t>Définition</a:t>
          </a:r>
          <a:endParaRPr lang="en-US" sz="3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9399" y="2288395"/>
        <a:ext cx="6144842" cy="1098002"/>
      </dsp:txXfrm>
    </dsp:sp>
    <dsp:sp modelId="{EF5EE4FA-9BAA-42A3-870F-C8E598DD13E6}">
      <dsp:nvSpPr>
        <dsp:cNvPr id="0" name=""/>
        <dsp:cNvSpPr/>
      </dsp:nvSpPr>
      <dsp:spPr>
        <a:xfrm>
          <a:off x="0" y="3547944"/>
          <a:ext cx="6263640" cy="12168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9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>
              <a:latin typeface="Poppins" panose="00000500000000000000" pitchFamily="2" charset="0"/>
              <a:cs typeface="Poppins" panose="00000500000000000000" pitchFamily="2" charset="0"/>
            </a:rPr>
            <a:t>Feedback positif / constructif </a:t>
          </a:r>
          <a:endParaRPr lang="en-US" sz="3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9399" y="3607343"/>
        <a:ext cx="6144842" cy="1098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5F5A7E-22FD-4CCF-B9FA-B389C088CE78}">
      <dsp:nvSpPr>
        <dsp:cNvPr id="0" name=""/>
        <dsp:cNvSpPr/>
      </dsp:nvSpPr>
      <dsp:spPr>
        <a:xfrm>
          <a:off x="0" y="58194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Que signifie le mot valeur : Les valeurs représentent </a:t>
          </a:r>
          <a:r>
            <a:rPr lang="fr-FR" sz="1900" kern="1200"/>
            <a:t>les principes fondamentaux qui régissent l'approche de travail de l’entreprise, les conditions de collaboration entre collègues et le bien-être des employés. </a:t>
          </a:r>
          <a:endParaRPr lang="en-US" sz="1900" kern="1200"/>
        </a:p>
      </dsp:txBody>
      <dsp:txXfrm>
        <a:off x="36896" y="618845"/>
        <a:ext cx="10441808" cy="682028"/>
      </dsp:txXfrm>
    </dsp:sp>
    <dsp:sp modelId="{D476FA24-67E8-43E0-9730-EDCD66FC5FE5}">
      <dsp:nvSpPr>
        <dsp:cNvPr id="0" name=""/>
        <dsp:cNvSpPr/>
      </dsp:nvSpPr>
      <dsp:spPr>
        <a:xfrm>
          <a:off x="0" y="139248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 dirty="0"/>
            <a:t>À qui sont-elles destinées ? (exogène et endogène) </a:t>
          </a:r>
          <a:endParaRPr lang="en-US" sz="1900" kern="1200" dirty="0"/>
        </a:p>
      </dsp:txBody>
      <dsp:txXfrm>
        <a:off x="36896" y="1429385"/>
        <a:ext cx="10441808" cy="682028"/>
      </dsp:txXfrm>
    </dsp:sp>
    <dsp:sp modelId="{EE625C3B-1E4A-4193-88BF-B50A63C8310C}">
      <dsp:nvSpPr>
        <dsp:cNvPr id="0" name=""/>
        <dsp:cNvSpPr/>
      </dsp:nvSpPr>
      <dsp:spPr>
        <a:xfrm>
          <a:off x="0" y="220302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Ces 6 valeurs ne sont pas nouvelles </a:t>
          </a:r>
          <a:endParaRPr lang="en-US" sz="1900" kern="1200"/>
        </a:p>
      </dsp:txBody>
      <dsp:txXfrm>
        <a:off x="36896" y="2239925"/>
        <a:ext cx="10441808" cy="682028"/>
      </dsp:txXfrm>
    </dsp:sp>
    <dsp:sp modelId="{2E472665-F7A2-4DB9-842C-00838C80CE60}">
      <dsp:nvSpPr>
        <dsp:cNvPr id="0" name=""/>
        <dsp:cNvSpPr/>
      </dsp:nvSpPr>
      <dsp:spPr>
        <a:xfrm>
          <a:off x="0" y="301356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Adhésion aux valeurs</a:t>
          </a:r>
          <a:endParaRPr lang="en-US" sz="1900" kern="1200"/>
        </a:p>
      </dsp:txBody>
      <dsp:txXfrm>
        <a:off x="36896" y="3050465"/>
        <a:ext cx="10441808" cy="6820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78E99A-B60D-4326-86A2-94A0E65F6AE1}">
      <dsp:nvSpPr>
        <dsp:cNvPr id="0" name=""/>
        <dsp:cNvSpPr/>
      </dsp:nvSpPr>
      <dsp:spPr>
        <a:xfrm>
          <a:off x="0" y="178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C6F166-AB5D-435B-8537-EF699553BD47}">
      <dsp:nvSpPr>
        <dsp:cNvPr id="0" name=""/>
        <dsp:cNvSpPr/>
      </dsp:nvSpPr>
      <dsp:spPr>
        <a:xfrm>
          <a:off x="168193" y="111168"/>
          <a:ext cx="540000" cy="54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7AC26F-3976-42DA-82CF-8BE0A6CD734C}">
      <dsp:nvSpPr>
        <dsp:cNvPr id="0" name=""/>
        <dsp:cNvSpPr/>
      </dsp:nvSpPr>
      <dsp:spPr>
        <a:xfrm>
          <a:off x="876386" y="178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1. Engagement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1780"/>
        <a:ext cx="5387253" cy="758776"/>
      </dsp:txXfrm>
    </dsp:sp>
    <dsp:sp modelId="{EDC7E731-45D0-46B3-9708-2BA1BD2128B4}">
      <dsp:nvSpPr>
        <dsp:cNvPr id="0" name=""/>
        <dsp:cNvSpPr/>
      </dsp:nvSpPr>
      <dsp:spPr>
        <a:xfrm>
          <a:off x="0" y="95025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DA6709-AF16-4BAC-B10E-E0A4F48A3B92}">
      <dsp:nvSpPr>
        <dsp:cNvPr id="0" name=""/>
        <dsp:cNvSpPr/>
      </dsp:nvSpPr>
      <dsp:spPr>
        <a:xfrm>
          <a:off x="168193" y="1059638"/>
          <a:ext cx="540000" cy="54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AF3D1F-A359-4A22-BEEE-7D90EE59557C}">
      <dsp:nvSpPr>
        <dsp:cNvPr id="0" name=""/>
        <dsp:cNvSpPr/>
      </dsp:nvSpPr>
      <dsp:spPr>
        <a:xfrm>
          <a:off x="876386" y="95025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2. Équipe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950250"/>
        <a:ext cx="5387253" cy="758776"/>
      </dsp:txXfrm>
    </dsp:sp>
    <dsp:sp modelId="{698C4CE2-A5D0-447C-8CE8-98AB1B0446E6}">
      <dsp:nvSpPr>
        <dsp:cNvPr id="0" name=""/>
        <dsp:cNvSpPr/>
      </dsp:nvSpPr>
      <dsp:spPr>
        <a:xfrm>
          <a:off x="0" y="189872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0BDF29-B11B-4D0D-B52F-A2D78B466C4A}">
      <dsp:nvSpPr>
        <dsp:cNvPr id="0" name=""/>
        <dsp:cNvSpPr/>
      </dsp:nvSpPr>
      <dsp:spPr>
        <a:xfrm>
          <a:off x="168193" y="2008108"/>
          <a:ext cx="540000" cy="54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0811F8-70DD-4ADA-9499-1384C5826EE1}">
      <dsp:nvSpPr>
        <dsp:cNvPr id="0" name=""/>
        <dsp:cNvSpPr/>
      </dsp:nvSpPr>
      <dsp:spPr>
        <a:xfrm>
          <a:off x="876386" y="189872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3. Conscience des coûts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1898720"/>
        <a:ext cx="5387253" cy="758776"/>
      </dsp:txXfrm>
    </dsp:sp>
    <dsp:sp modelId="{1C934D58-F784-4DA3-BDFD-B8859F49D889}">
      <dsp:nvSpPr>
        <dsp:cNvPr id="0" name=""/>
        <dsp:cNvSpPr/>
      </dsp:nvSpPr>
      <dsp:spPr>
        <a:xfrm>
          <a:off x="0" y="284719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2237F5-3B13-43F6-8B54-9CC68EE5238F}">
      <dsp:nvSpPr>
        <dsp:cNvPr id="0" name=""/>
        <dsp:cNvSpPr/>
      </dsp:nvSpPr>
      <dsp:spPr>
        <a:xfrm>
          <a:off x="168193" y="2956579"/>
          <a:ext cx="540000" cy="54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E1AD97-39BA-4934-AEE3-F030158BD166}">
      <dsp:nvSpPr>
        <dsp:cNvPr id="0" name=""/>
        <dsp:cNvSpPr/>
      </dsp:nvSpPr>
      <dsp:spPr>
        <a:xfrm>
          <a:off x="876386" y="284719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4. Excellence/ initiative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2847191"/>
        <a:ext cx="5387253" cy="758776"/>
      </dsp:txXfrm>
    </dsp:sp>
    <dsp:sp modelId="{421D8D2C-2743-43E9-9887-BF4180062E77}">
      <dsp:nvSpPr>
        <dsp:cNvPr id="0" name=""/>
        <dsp:cNvSpPr/>
      </dsp:nvSpPr>
      <dsp:spPr>
        <a:xfrm>
          <a:off x="0" y="379566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80854C-BF6D-4F0C-B424-B303A5276175}">
      <dsp:nvSpPr>
        <dsp:cNvPr id="0" name=""/>
        <dsp:cNvSpPr/>
      </dsp:nvSpPr>
      <dsp:spPr>
        <a:xfrm>
          <a:off x="168193" y="3905049"/>
          <a:ext cx="540000" cy="54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FDFC57-8218-463A-8004-5F06E131AB89}">
      <dsp:nvSpPr>
        <dsp:cNvPr id="0" name=""/>
        <dsp:cNvSpPr/>
      </dsp:nvSpPr>
      <dsp:spPr>
        <a:xfrm>
          <a:off x="876386" y="379566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5. Fidélité/fiabilité/confiance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3795661"/>
        <a:ext cx="5387253" cy="758776"/>
      </dsp:txXfrm>
    </dsp:sp>
    <dsp:sp modelId="{DBBE749E-A622-4E72-8D7F-8B5C505C18FF}">
      <dsp:nvSpPr>
        <dsp:cNvPr id="0" name=""/>
        <dsp:cNvSpPr/>
      </dsp:nvSpPr>
      <dsp:spPr>
        <a:xfrm>
          <a:off x="0" y="474413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507690-1F98-46B0-9028-D192821EC861}">
      <dsp:nvSpPr>
        <dsp:cNvPr id="0" name=""/>
        <dsp:cNvSpPr/>
      </dsp:nvSpPr>
      <dsp:spPr>
        <a:xfrm>
          <a:off x="168193" y="4853519"/>
          <a:ext cx="540000" cy="54000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B0D01F-B8D6-4C1F-9DF9-2FE9EA7C938F}">
      <dsp:nvSpPr>
        <dsp:cNvPr id="0" name=""/>
        <dsp:cNvSpPr/>
      </dsp:nvSpPr>
      <dsp:spPr>
        <a:xfrm>
          <a:off x="876386" y="474413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6. Innovation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4744131"/>
        <a:ext cx="5387253" cy="7587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625504"/>
          <a:ext cx="10515600" cy="1386988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419564" y="937577"/>
          <a:ext cx="762843" cy="76284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601972" y="625504"/>
          <a:ext cx="8913627" cy="1386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790" tIns="146790" rIns="146790" bIns="14679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J’agis en toute circonstance dans l’intérêt de la société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= plaisir de travailler </a:t>
          </a:r>
          <a:endParaRPr lang="en-US" sz="2400" b="1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601972" y="625504"/>
        <a:ext cx="8913627" cy="1386988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86988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419564" y="2650916"/>
          <a:ext cx="762843" cy="76284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601972" y="2338844"/>
          <a:ext cx="8913627" cy="1386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790" tIns="146790" rIns="146790" bIns="14679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 : Toute personne, vendeur ou non, se lève pendant les heures d’ouverture pour accueillir/ accompagner un client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601972" y="2338844"/>
        <a:ext cx="8913627" cy="138698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CEFD04-B900-40F5-9547-2426FA6E207D}">
      <dsp:nvSpPr>
        <dsp:cNvPr id="0" name=""/>
        <dsp:cNvSpPr/>
      </dsp:nvSpPr>
      <dsp:spPr>
        <a:xfrm>
          <a:off x="0" y="0"/>
          <a:ext cx="10515600" cy="159128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DD44A9-8563-4323-8C9B-F3EA0D8A66D0}">
      <dsp:nvSpPr>
        <dsp:cNvPr id="0" name=""/>
        <dsp:cNvSpPr/>
      </dsp:nvSpPr>
      <dsp:spPr>
        <a:xfrm>
          <a:off x="437495" y="289072"/>
          <a:ext cx="878638" cy="8752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8F1505-4FCF-47A2-8B88-2E58588512BF}">
      <dsp:nvSpPr>
        <dsp:cNvPr id="0" name=""/>
        <dsp:cNvSpPr/>
      </dsp:nvSpPr>
      <dsp:spPr>
        <a:xfrm>
          <a:off x="1810167" y="6038"/>
          <a:ext cx="8573561" cy="17702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7167" tIns="187167" rIns="187167" bIns="187167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Un pour </a:t>
          </a:r>
          <a:r>
            <a:rPr lang="en-US" sz="2400" b="1" kern="1200" dirty="0" err="1">
              <a:latin typeface="Poppins" panose="00000500000000000000" pitchFamily="2" charset="0"/>
              <a:cs typeface="Poppins" panose="00000500000000000000" pitchFamily="2" charset="0"/>
            </a:rPr>
            <a:t>tous</a:t>
          </a:r>
          <a:r>
            <a:rPr lang="en-US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, </a:t>
          </a:r>
          <a:r>
            <a:rPr lang="en-US" sz="2400" b="1" kern="1200" dirty="0" err="1">
              <a:latin typeface="Poppins" panose="00000500000000000000" pitchFamily="2" charset="0"/>
              <a:cs typeface="Poppins" panose="00000500000000000000" pitchFamily="2" charset="0"/>
            </a:rPr>
            <a:t>tous</a:t>
          </a:r>
          <a:r>
            <a:rPr lang="en-US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 pour un</a:t>
          </a:r>
        </a:p>
      </dsp:txBody>
      <dsp:txXfrm>
        <a:off x="1810167" y="6038"/>
        <a:ext cx="8573561" cy="1770244"/>
      </dsp:txXfrm>
    </dsp:sp>
    <dsp:sp modelId="{6D711F6A-A230-4FF1-A6A3-D88EA3A31A53}">
      <dsp:nvSpPr>
        <dsp:cNvPr id="0" name=""/>
        <dsp:cNvSpPr/>
      </dsp:nvSpPr>
      <dsp:spPr>
        <a:xfrm>
          <a:off x="525" y="2121232"/>
          <a:ext cx="10515074" cy="159128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3AC3E1-6625-4445-A3CE-323F50DCA3C0}">
      <dsp:nvSpPr>
        <dsp:cNvPr id="0" name=""/>
        <dsp:cNvSpPr/>
      </dsp:nvSpPr>
      <dsp:spPr>
        <a:xfrm>
          <a:off x="403290" y="2524652"/>
          <a:ext cx="878638" cy="8752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6B3356-3EEE-4522-AEFE-191A0414A4F3}">
      <dsp:nvSpPr>
        <dsp:cNvPr id="0" name=""/>
        <dsp:cNvSpPr/>
      </dsp:nvSpPr>
      <dsp:spPr>
        <a:xfrm>
          <a:off x="1647098" y="2039559"/>
          <a:ext cx="8899699" cy="17685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7167" tIns="187167" rIns="187167" bIns="187167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spc="0" dirty="0">
              <a:latin typeface="Poppins" panose="00000500000000000000" pitchFamily="2" charset="0"/>
              <a:cs typeface="Poppins" panose="00000500000000000000" pitchFamily="2" charset="0"/>
            </a:rPr>
            <a:t>Ex: je propose spontanément mon aide lorsque mes collègues (direct ou non) sont débordés ( showroom – logistique – encodage- nettoyage- créa – échantillons achat – contrôle catalogue – communication…) </a:t>
          </a:r>
          <a:endParaRPr lang="en-US" sz="2000" kern="1200" spc="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647098" y="2039559"/>
        <a:ext cx="8899699" cy="176851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Rien n’est gratuit, votre temps, vos actions ont un coût</a:t>
          </a:r>
          <a:endParaRPr lang="en-US" sz="2400" b="1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 : Je suis conscient du coût des services client (sur-appel, franco, artworks, op sans acompte, coût du stock…)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2338844"/>
        <a:ext cx="9007861" cy="130540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543917"/>
          <a:ext cx="10515600" cy="146857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444244" y="874346"/>
          <a:ext cx="807717" cy="80771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696205" y="543917"/>
          <a:ext cx="8819394" cy="1468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424" tIns="155424" rIns="155424" bIns="15542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C’est l’image qu’on donne, faire mieux que mieux, avoir un œil pour les détails </a:t>
          </a:r>
          <a:endParaRPr lang="en-US" sz="2400" b="1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696205" y="543917"/>
        <a:ext cx="8819394" cy="1468576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46857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444244" y="2669273"/>
          <a:ext cx="807717" cy="80771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696205" y="2338844"/>
          <a:ext cx="8819394" cy="1468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424" tIns="155424" rIns="155424" bIns="15542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 : Je travaille de façon proactive, j’anticipe mes actions et planifie mes tâches récurrentes (catalogues, </a:t>
          </a:r>
          <a:r>
            <a:rPr lang="fr-BE" sz="2000" kern="1200" dirty="0" err="1">
              <a:latin typeface="Poppins" panose="00000500000000000000" pitchFamily="2" charset="0"/>
              <a:cs typeface="Poppins" panose="00000500000000000000" pitchFamily="2" charset="0"/>
            </a:rPr>
            <a:t>presale</a:t>
          </a: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 vente, op, commande achat, statistiques, devis, sur-appel, expédition…)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696205" y="2338844"/>
        <a:ext cx="8819394" cy="14685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FCED0-1B8F-49AC-A5B8-B630E53412AF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CCF99-C02F-4EC1-A329-9D4A8E7BB1B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0249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err="1"/>
              <a:t>Progamme</a:t>
            </a:r>
            <a:r>
              <a:rPr lang="fr-BE" dirty="0"/>
              <a:t> = résumé de la réunion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11504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Un autre objectif est de travailler de manière homogène afin de tous donner le même message vers l’</a:t>
            </a:r>
            <a:r>
              <a:rPr lang="fr-BE" dirty="0" err="1"/>
              <a:t>éxtérieur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60020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Pour passer de la zone rouge à la zone verte, il y a les formations, la communication ….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5860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Définir l’entreprise libérée</a:t>
            </a:r>
          </a:p>
          <a:p>
            <a:endParaRPr lang="fr-BE" dirty="0"/>
          </a:p>
          <a:p>
            <a:r>
              <a:rPr lang="fr-BE" dirty="0"/>
              <a:t>Le management + est défini + en </a:t>
            </a:r>
            <a:r>
              <a:rPr lang="fr-BE" dirty="0" err="1"/>
              <a:t>dtail</a:t>
            </a:r>
            <a:r>
              <a:rPr lang="fr-BE" dirty="0"/>
              <a:t> dans le slide suivant : support – relais de communication – garant des valeurs et du cadre – facilitateur</a:t>
            </a:r>
          </a:p>
          <a:p>
            <a:r>
              <a:rPr lang="fr-BE" dirty="0"/>
              <a:t>Le management+ ce sont aussi et surtout des opérateurs </a:t>
            </a:r>
          </a:p>
          <a:p>
            <a:endParaRPr lang="fr-BE" dirty="0"/>
          </a:p>
          <a:p>
            <a:r>
              <a:rPr lang="fr-BE" dirty="0"/>
              <a:t>Explication de ce qu’est une stratégie </a:t>
            </a:r>
          </a:p>
          <a:p>
            <a:r>
              <a:rPr lang="fr-BE" dirty="0"/>
              <a:t>La direction va donner la stratégie, la direction et les moyens </a:t>
            </a:r>
          </a:p>
          <a:p>
            <a:endParaRPr lang="fr-BE" dirty="0"/>
          </a:p>
          <a:p>
            <a:r>
              <a:rPr lang="fr-BE" dirty="0"/>
              <a:t>Donner quelques informations sur les membres du ca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064835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Support (ex : la vente peut faire appel à un membre du management + pour prendre une ligne d’un client « non gérable »</a:t>
            </a:r>
          </a:p>
          <a:p>
            <a:endParaRPr lang="fr-BE" dirty="0"/>
          </a:p>
          <a:p>
            <a:r>
              <a:rPr lang="fr-BE" dirty="0"/>
              <a:t>Facilitateur : on peut demander la mise en place d’une nouvel outil </a:t>
            </a:r>
          </a:p>
          <a:p>
            <a:endParaRPr lang="fr-BE" dirty="0"/>
          </a:p>
          <a:p>
            <a:r>
              <a:rPr lang="fr-BE" dirty="0"/>
              <a:t>Garant des valeurs et du cadre : se référer au management + pour voir si notre action reste dans le cadre des valeurs </a:t>
            </a:r>
          </a:p>
          <a:p>
            <a:endParaRPr lang="fr-BE" dirty="0"/>
          </a:p>
          <a:p>
            <a:r>
              <a:rPr lang="fr-BE" dirty="0"/>
              <a:t>Relais communication : on peut s’adresser à une personne du management pour relayer une demande </a:t>
            </a:r>
          </a:p>
          <a:p>
            <a:endParaRPr lang="fr-BE" dirty="0"/>
          </a:p>
          <a:p>
            <a:r>
              <a:rPr lang="fr-BE" dirty="0"/>
              <a:t>Feedback positif: doit devenir le mantras de </a:t>
            </a:r>
            <a:r>
              <a:rPr lang="fr-BE" dirty="0" err="1"/>
              <a:t>bsd</a:t>
            </a:r>
            <a:r>
              <a:rPr lang="fr-BE" dirty="0"/>
              <a:t> / formation à suivre et à absorber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50699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Ce n’est pas simplement comparer les différents prix de café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418047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Excellence = proactivité – jusqu’au boutisme </a:t>
            </a:r>
          </a:p>
          <a:p>
            <a:r>
              <a:rPr lang="fr-BE" dirty="0"/>
              <a:t>Mieux vaut préférer l’excellence à l’exploit. L’excellence est permanente – l’exploit est éphémère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33368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Différence entre comportement et définition littéraire  </a:t>
            </a:r>
          </a:p>
          <a:p>
            <a:r>
              <a:rPr lang="fr-BE" dirty="0"/>
              <a:t>Ex : engagement = j’aime travailler dans l’entreprise (c’est une définition) </a:t>
            </a:r>
          </a:p>
          <a:p>
            <a:r>
              <a:rPr lang="fr-BE" dirty="0"/>
              <a:t>Je ramasse le papier trouvé par terre en traversant le showroom = un comportement</a:t>
            </a:r>
          </a:p>
          <a:p>
            <a:endParaRPr lang="fr-BE" dirty="0"/>
          </a:p>
          <a:p>
            <a:r>
              <a:rPr lang="fr-BE" dirty="0"/>
              <a:t>Le but du sondage = avoir la vision de votre point de vue </a:t>
            </a:r>
          </a:p>
          <a:p>
            <a:r>
              <a:rPr lang="fr-BE" dirty="0"/>
              <a:t>Découvrir l’interprétation de chacun</a:t>
            </a:r>
          </a:p>
          <a:p>
            <a:r>
              <a:rPr lang="fr-BE" dirty="0"/>
              <a:t>Vos réponses seront des bases de discussion lors de nos </a:t>
            </a:r>
            <a:r>
              <a:rPr lang="fr-BE"/>
              <a:t>prochaines réunions 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17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86522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F655B7-F60B-3F63-C0BE-1FF8E39C56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2E12CBE-9994-1E09-38CB-086DAD746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A4A23C-2687-0D05-8EBB-EB1B94CB5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AEC542-16DD-6FC0-C98C-2AF9C2900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CC0E46-58D3-280E-09FF-B2E72F2E5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72590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BABE7D-4B52-AEFF-4F1E-A4D337528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DA0B1A-3E5D-E5F2-044D-F085463E53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47E8F8-63AE-153A-7C0E-9A58024BC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555803-B07B-B515-F4B3-254436A03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5FE61A-E5BD-EDA7-57F0-8335574EE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16569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D3E11E1-F887-ED38-7C91-F6A36D9E71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44C0FD-76FF-24D9-FBFB-795BABCA7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40949E-F9FD-69B6-AC4D-AC392296F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A0E51C-7B03-E7EA-3AC6-D013EB704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4CBC5C-8D33-43D0-0E76-A7DC23415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6109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E0A1FE-7117-EC8D-0646-7D69105B0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DEBB95-0BBB-A856-E390-862C40DF1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B04D85-C8FA-D32D-164F-99A978A5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83AC1C-E684-DFE4-3021-95716AD0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9DE977-BAD7-9B40-C547-3CCC547F9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2342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AD5B76-CB56-5125-FD78-46B0C6757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D11940-FDC0-E3F0-58A8-106C73DD6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45F6C8-5BC9-9593-B7DD-BD7F4298D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3642EE-6890-9967-05A8-4D60E9FAC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AEFBA2-A4AA-0F34-A63C-0C3A80E8E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6096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40DFF4-BD0E-46E8-85F0-110395598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1A8BD3-D3C9-9AA1-2B0D-309089822B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17C3500-DADE-072D-A795-3468215C58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2F4A36-3877-5487-1881-5B6A32C81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772335-F253-DD17-F267-8738AD034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F4997E-DE1E-26B4-90CF-8A19B5628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0990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6640C1-B1F5-9351-4DB3-FFE12004C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244CC2-27C4-328E-7014-1A2AD113A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5128B8-5D71-4741-4FD4-A2C13A893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C2FAA9C-042F-4BFD-7D1B-19C6273E2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5DD9131-240A-ACBD-3266-836FF9362E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E0F4C54-9D8A-65A9-5A99-875C48456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7CF923-5094-0FEC-908E-2EACE4004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B1A56DF-6D8A-44CD-8E8D-FC0F56AFD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14486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1F4382-FBCD-E186-AB9F-067F09B2A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2A6C151-4797-4BB9-C42A-96553CAAF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16EEAF3-703E-DF01-54ED-36E7AF8EC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DB982E6-41CC-2506-FDE5-68DFDB40C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11888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40BE76A-495D-C50A-4007-AD1732D0F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2DADF66-2C15-C04A-6783-79136D2C0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9CD864-87E8-1422-5305-E7ECFFCE0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60696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7969B5-735C-313E-4ED5-917F52FE7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2DF882-751C-68CC-3EC9-CAC96B6C6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5A672F-5F15-EBEF-4452-F7C447C569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FF0A056-9868-B2B6-B4AA-A975500C8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A6AB8B-A7E8-DB8A-B838-43E276946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5DFE09-5978-C1B4-2F7F-179B5EC2F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6391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57FEF9-1C3D-4401-B233-8CDEA1F41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76A3785-011D-203F-ECC5-4356FCDEA7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0893FB-CDEA-F10E-6AD1-F8EE14D05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CE5981-746A-8566-0FAA-A971929C5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82A422-D09A-7064-73F7-515E62DE5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8A9E9E-2493-E8A2-FDDE-30B3F5D18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7539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94C438B-0B42-CE50-9D8C-A12A3897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7D7D08-3541-4389-1A9F-6ADF50519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4643E2-0F2C-3FD2-B34A-B033176A0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2C7D4A-BB34-3BF2-F01B-6B1F3DB75F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30BEC8-76DB-60C6-E023-9E581328B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891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achingetcohesion.fr/zone-de-confort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9A5920-E2CC-07A4-5D8E-1C42DC945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45632"/>
            <a:ext cx="9144000" cy="113327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r-BE" sz="7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NOS VALEURS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10BF130-1527-EAA7-33F9-0A1B30D36B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23752"/>
            <a:ext cx="9144000" cy="588523"/>
          </a:xfrm>
        </p:spPr>
        <p:txBody>
          <a:bodyPr/>
          <a:lstStyle/>
          <a:p>
            <a:r>
              <a:rPr lang="fr-BE" b="1" dirty="0">
                <a:latin typeface="Poppins" panose="00000500000000000000" pitchFamily="2" charset="0"/>
                <a:cs typeface="Poppins" panose="00000500000000000000" pitchFamily="2" charset="0"/>
              </a:rPr>
              <a:t>06/12/2022</a:t>
            </a:r>
          </a:p>
        </p:txBody>
      </p:sp>
    </p:spTree>
    <p:extLst>
      <p:ext uri="{BB962C8B-B14F-4D97-AF65-F5344CB8AC3E}">
        <p14:creationId xmlns:p14="http://schemas.microsoft.com/office/powerpoint/2010/main" val="3937885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1. ENGAGEMENT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43799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995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2. ÉQUIPE 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8517607"/>
              </p:ext>
            </p:extLst>
          </p:nvPr>
        </p:nvGraphicFramePr>
        <p:xfrm>
          <a:off x="838200" y="2118167"/>
          <a:ext cx="10515600" cy="3808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603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3. CONSCIENCE DES COÛTS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622623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4946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4. EXCELLENCE – INITIATIVE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98076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3325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5. FIDÉLITÉ/ FIABILITÉ/ CONFIANCE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293525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641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6. INNOVATION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1785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823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Les affiches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64216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951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CC7D015-0DD8-420F-A568-AC4FEDC41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841FED3-E2A3-6CF7-761D-A456EAA2F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4155825" cy="5571898"/>
          </a:xfrm>
        </p:spPr>
        <p:txBody>
          <a:bodyPr>
            <a:normAutofit/>
          </a:bodyPr>
          <a:lstStyle/>
          <a:p>
            <a:r>
              <a:rPr lang="fr-BE" b="1" dirty="0">
                <a:latin typeface="Poppins" panose="00000500000000000000" pitchFamily="2" charset="0"/>
                <a:cs typeface="Poppins" panose="00000500000000000000" pitchFamily="2" charset="0"/>
              </a:rPr>
              <a:t>Sondage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BC4D1BB9-312E-FF20-3DA6-4A87EBDBF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6552" y="557189"/>
            <a:ext cx="6167246" cy="5571898"/>
          </a:xfrm>
        </p:spPr>
        <p:txBody>
          <a:bodyPr anchor="ctr">
            <a:normAutofit/>
          </a:bodyPr>
          <a:lstStyle/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Objectif 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Comment répondre dans le module ? 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Différence entre comportements et faits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Quand répondre ? 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Un version papier sera distribuée afin de laisser un temps de réflexion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Comment seront traitées les réponses? </a:t>
            </a:r>
          </a:p>
          <a:p>
            <a:r>
              <a:rPr lang="fr-BE" sz="2000">
                <a:latin typeface="Poppins" panose="00000500000000000000" pitchFamily="2" charset="0"/>
                <a:cs typeface="Poppins" panose="00000500000000000000" pitchFamily="2" charset="0"/>
              </a:rPr>
              <a:t>Prochaine réunion sur les valeurs</a:t>
            </a:r>
            <a:endParaRPr lang="fr-BE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55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8564A4-D277-FD9B-4F83-5B39C2ECF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674" y="2925927"/>
            <a:ext cx="4518693" cy="89361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Programme</a:t>
            </a:r>
            <a:endParaRPr lang="en-US" sz="4800" b="1" kern="12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aphicFrame>
        <p:nvGraphicFramePr>
          <p:cNvPr id="14" name="Espace réservé du contenu 2">
            <a:extLst>
              <a:ext uri="{FF2B5EF4-FFF2-40B4-BE49-F238E27FC236}">
                <a16:creationId xmlns:a16="http://schemas.microsoft.com/office/drawing/2014/main" id="{F171ADBE-0B32-52E4-CF4A-A700609C72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2877912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6800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D845C38-C038-C7B4-B27E-283B9889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Autonomie </a:t>
            </a:r>
            <a:r>
              <a:rPr lang="fr-BE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</p:txBody>
      </p:sp>
      <p:graphicFrame>
        <p:nvGraphicFramePr>
          <p:cNvPr id="39" name="Espace réservé du contenu 2">
            <a:extLst>
              <a:ext uri="{FF2B5EF4-FFF2-40B4-BE49-F238E27FC236}">
                <a16:creationId xmlns:a16="http://schemas.microsoft.com/office/drawing/2014/main" id="{75C6D3BE-E3F0-3C5F-EB32-661C9EB4E7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42299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4239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9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42A72630-85BA-DC1B-A750-039A537899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795466" y="175901"/>
            <a:ext cx="4601067" cy="6506197"/>
          </a:xfrm>
        </p:spPr>
      </p:pic>
    </p:spTree>
    <p:extLst>
      <p:ext uri="{BB962C8B-B14F-4D97-AF65-F5344CB8AC3E}">
        <p14:creationId xmlns:p14="http://schemas.microsoft.com/office/powerpoint/2010/main" val="193283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19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3785636" y="280506"/>
            <a:ext cx="6264333" cy="6264333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>
            <a:alphaModFix amt="19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4486561" y="965406"/>
            <a:ext cx="4927189" cy="4927189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5113721" y="2395631"/>
            <a:ext cx="1625692" cy="1625692"/>
            <a:chOff x="0" y="0"/>
            <a:chExt cx="812800" cy="812800"/>
          </a:xfrm>
        </p:grpSpPr>
        <p:sp>
          <p:nvSpPr>
            <p:cNvPr id="5" name="Freeform 5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3B3B3B">
                <a:alpha val="60000"/>
              </a:srgbClr>
            </a:solidFill>
          </p:spPr>
          <p:txBody>
            <a:bodyPr/>
            <a:lstStyle/>
            <a:p>
              <a:endParaRPr lang="fr-BE" dirty="0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6102430" y="1709334"/>
            <a:ext cx="1625692" cy="1625692"/>
            <a:chOff x="0" y="0"/>
            <a:chExt cx="812800" cy="812800"/>
          </a:xfrm>
        </p:grpSpPr>
        <p:sp>
          <p:nvSpPr>
            <p:cNvPr id="8" name="Freeform 8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5C5C5C">
                <a:alpha val="60000"/>
              </a:srgbClr>
            </a:solidFill>
          </p:spPr>
          <p:txBody>
            <a:bodyPr/>
            <a:lstStyle/>
            <a:p>
              <a:endParaRPr lang="fr-BE" dirty="0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066"/>
                </a:lnSpc>
              </a:pPr>
              <a:endParaRPr sz="800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7096191" y="2395631"/>
            <a:ext cx="1625692" cy="1625692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chemeClr val="bg1">
                <a:lumMod val="50000"/>
                <a:alpha val="60000"/>
              </a:schemeClr>
            </a:solidFill>
          </p:spPr>
          <p:txBody>
            <a:bodyPr/>
            <a:lstStyle/>
            <a:p>
              <a:endParaRPr lang="fr-BE" dirty="0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6699139" y="3552538"/>
            <a:ext cx="1625692" cy="1625692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chemeClr val="bg1">
                <a:lumMod val="65000"/>
                <a:alpha val="60000"/>
              </a:schemeClr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5506779" y="3539838"/>
            <a:ext cx="1625692" cy="1625692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chemeClr val="tx1">
                <a:lumMod val="95000"/>
                <a:lumOff val="5000"/>
                <a:alpha val="60000"/>
              </a:schemeClr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6370211" y="1854200"/>
            <a:ext cx="1078325" cy="720000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Achat</a:t>
            </a:r>
            <a:r>
              <a:rPr lang="en-US" sz="1066" dirty="0">
                <a:solidFill>
                  <a:srgbClr val="FFFFFF"/>
                </a:solidFill>
                <a:latin typeface="Poppins ExtraBold"/>
              </a:rPr>
              <a:t> - </a:t>
            </a: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Qualité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6744639" y="2118428"/>
            <a:ext cx="375296" cy="7596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WED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SAP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CDG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MGA</a:t>
            </a:r>
          </a:p>
        </p:txBody>
      </p:sp>
      <p:sp>
        <p:nvSpPr>
          <p:cNvPr id="21" name="TextBox 21"/>
          <p:cNvSpPr txBox="1"/>
          <p:nvPr/>
        </p:nvSpPr>
        <p:spPr>
          <a:xfrm rot="1035461">
            <a:off x="7867907" y="2577520"/>
            <a:ext cx="449745" cy="168517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ExtraBold"/>
              </a:rPr>
              <a:t>Vente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511985" y="2745830"/>
            <a:ext cx="441165" cy="10674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PBR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MPO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DP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FCU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FVA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DVA</a:t>
            </a:r>
          </a:p>
        </p:txBody>
      </p:sp>
      <p:sp>
        <p:nvSpPr>
          <p:cNvPr id="23" name="TextBox 23"/>
          <p:cNvSpPr txBox="1"/>
          <p:nvPr/>
        </p:nvSpPr>
        <p:spPr>
          <a:xfrm rot="-1783748">
            <a:off x="5335541" y="2618708"/>
            <a:ext cx="656795" cy="254245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Création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5701652" y="2858841"/>
            <a:ext cx="369029" cy="567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VAM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LS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ANO</a:t>
            </a:r>
          </a:p>
        </p:txBody>
      </p:sp>
      <p:sp>
        <p:nvSpPr>
          <p:cNvPr id="25" name="TextBox 25"/>
          <p:cNvSpPr txBox="1"/>
          <p:nvPr/>
        </p:nvSpPr>
        <p:spPr>
          <a:xfrm rot="6085185">
            <a:off x="7612928" y="4354064"/>
            <a:ext cx="772124" cy="288000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Logistique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7181635" y="4029140"/>
            <a:ext cx="379737" cy="7596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CC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AUL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LCO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PAD</a:t>
            </a:r>
          </a:p>
        </p:txBody>
      </p:sp>
      <p:sp>
        <p:nvSpPr>
          <p:cNvPr id="27" name="TextBox 27"/>
          <p:cNvSpPr txBox="1"/>
          <p:nvPr/>
        </p:nvSpPr>
        <p:spPr>
          <a:xfrm rot="-5887668">
            <a:off x="5503622" y="4142008"/>
            <a:ext cx="907537" cy="576000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Comptabilié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6148581" y="4130869"/>
            <a:ext cx="334911" cy="567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NSY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CVL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OLU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7953150" y="2675004"/>
            <a:ext cx="337003" cy="1247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AFR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DA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ACM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ABR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ACH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KGA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JGA</a:t>
            </a:r>
          </a:p>
        </p:txBody>
      </p:sp>
      <p:sp>
        <p:nvSpPr>
          <p:cNvPr id="30" name="TextBox 30"/>
          <p:cNvSpPr txBox="1"/>
          <p:nvPr/>
        </p:nvSpPr>
        <p:spPr>
          <a:xfrm rot="-2188876">
            <a:off x="4925845" y="1718899"/>
            <a:ext cx="1912703" cy="523687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613"/>
              </a:lnSpc>
            </a:pPr>
            <a:r>
              <a:rPr lang="en-US" sz="1866" dirty="0">
                <a:solidFill>
                  <a:srgbClr val="FFFFFF"/>
                </a:solidFill>
                <a:latin typeface="Poppins ExtraBold"/>
              </a:rPr>
              <a:t>Management +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7397733" y="1236244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 dirty="0">
                <a:solidFill>
                  <a:srgbClr val="FFFFFF"/>
                </a:solidFill>
                <a:latin typeface="Poppins Medium"/>
              </a:rPr>
              <a:t>WED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8138112" y="1746909"/>
            <a:ext cx="561386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 dirty="0">
                <a:solidFill>
                  <a:srgbClr val="FFFFFF"/>
                </a:solidFill>
                <a:latin typeface="Poppins Medium"/>
              </a:rPr>
              <a:t>CDG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7868514" y="1459341"/>
            <a:ext cx="38528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SAP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8425536" y="2068219"/>
            <a:ext cx="585701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 dirty="0">
                <a:solidFill>
                  <a:srgbClr val="FFFFFF"/>
                </a:solidFill>
                <a:latin typeface="Poppins Medium"/>
              </a:rPr>
              <a:t>VAM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796205" y="1114197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ACM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8898915" y="2736654"/>
            <a:ext cx="389737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 dirty="0">
                <a:solidFill>
                  <a:srgbClr val="FFFFFF"/>
                </a:solidFill>
                <a:latin typeface="Poppins Medium"/>
              </a:rPr>
              <a:t>CC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8699498" y="2417194"/>
            <a:ext cx="392113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>
                <a:solidFill>
                  <a:srgbClr val="FFFFFF"/>
                </a:solidFill>
                <a:latin typeface="Poppins Medium"/>
              </a:rPr>
              <a:t>NSY</a:t>
            </a:r>
          </a:p>
        </p:txBody>
      </p:sp>
      <p:sp>
        <p:nvSpPr>
          <p:cNvPr id="38" name="TextBox 38"/>
          <p:cNvSpPr txBox="1"/>
          <p:nvPr/>
        </p:nvSpPr>
        <p:spPr>
          <a:xfrm rot="-1865452">
            <a:off x="4767634" y="917297"/>
            <a:ext cx="1817314" cy="471599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613"/>
              </a:lnSpc>
            </a:pPr>
            <a:r>
              <a:rPr lang="en-US" sz="1866" dirty="0">
                <a:solidFill>
                  <a:srgbClr val="FFFFFF"/>
                </a:solidFill>
                <a:latin typeface="Poppins ExtraBold"/>
              </a:rPr>
              <a:t>CA + Direction 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6744639" y="402590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ACM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7456391" y="521970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 dirty="0">
                <a:solidFill>
                  <a:srgbClr val="FFFFFF"/>
                </a:solidFill>
                <a:latin typeface="Poppins Medium"/>
              </a:rPr>
              <a:t>BDS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7973558" y="747141"/>
            <a:ext cx="400129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JCR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8425537" y="997484"/>
            <a:ext cx="377825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LVN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8850700" y="1339961"/>
            <a:ext cx="392113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 dirty="0">
                <a:solidFill>
                  <a:srgbClr val="FFFFFF"/>
                </a:solidFill>
                <a:latin typeface="Poppins Medium"/>
              </a:rPr>
              <a:t>ETS</a:t>
            </a:r>
          </a:p>
        </p:txBody>
      </p:sp>
      <p:sp>
        <p:nvSpPr>
          <p:cNvPr id="44" name="AutoShape 44"/>
          <p:cNvSpPr/>
          <p:nvPr/>
        </p:nvSpPr>
        <p:spPr>
          <a:xfrm rot="6498648">
            <a:off x="6666242" y="3511755"/>
            <a:ext cx="378997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5" name="AutoShape 45"/>
          <p:cNvSpPr/>
          <p:nvPr/>
        </p:nvSpPr>
        <p:spPr>
          <a:xfrm rot="-1861704">
            <a:off x="6683538" y="3394977"/>
            <a:ext cx="249595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6" name="TextBox 46"/>
          <p:cNvSpPr txBox="1"/>
          <p:nvPr/>
        </p:nvSpPr>
        <p:spPr>
          <a:xfrm>
            <a:off x="7547839" y="4108281"/>
            <a:ext cx="379737" cy="567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JC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FPH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PN</a:t>
            </a:r>
          </a:p>
        </p:txBody>
      </p:sp>
      <p:sp>
        <p:nvSpPr>
          <p:cNvPr id="47" name="AutoShape 47"/>
          <p:cNvSpPr/>
          <p:nvPr/>
        </p:nvSpPr>
        <p:spPr>
          <a:xfrm rot="1733228">
            <a:off x="6899524" y="3393007"/>
            <a:ext cx="253189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8" name="AutoShape 48"/>
          <p:cNvSpPr/>
          <p:nvPr/>
        </p:nvSpPr>
        <p:spPr>
          <a:xfrm>
            <a:off x="6697602" y="3456131"/>
            <a:ext cx="440893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9" name="AutoShape 49"/>
          <p:cNvSpPr/>
          <p:nvPr/>
        </p:nvSpPr>
        <p:spPr>
          <a:xfrm rot="4173680">
            <a:off x="6789984" y="3511051"/>
            <a:ext cx="385045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0" name="AutoShape 50"/>
          <p:cNvSpPr/>
          <p:nvPr/>
        </p:nvSpPr>
        <p:spPr>
          <a:xfrm rot="6550153">
            <a:off x="6966448" y="3575472"/>
            <a:ext cx="256871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1" name="AutoShape 51"/>
          <p:cNvSpPr/>
          <p:nvPr/>
        </p:nvSpPr>
        <p:spPr>
          <a:xfrm rot="8691135">
            <a:off x="6755994" y="3573961"/>
            <a:ext cx="416209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2" name="AutoShape 52"/>
          <p:cNvSpPr/>
          <p:nvPr/>
        </p:nvSpPr>
        <p:spPr>
          <a:xfrm rot="4077558">
            <a:off x="6622357" y="3575461"/>
            <a:ext cx="252277" cy="399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3" name="AutoShape 53"/>
          <p:cNvSpPr/>
          <p:nvPr/>
        </p:nvSpPr>
        <p:spPr>
          <a:xfrm rot="-10800000">
            <a:off x="6793191" y="3696075"/>
            <a:ext cx="259519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4" name="AutoShape 54"/>
          <p:cNvSpPr/>
          <p:nvPr/>
        </p:nvSpPr>
        <p:spPr>
          <a:xfrm rot="-8730676" flipV="1">
            <a:off x="6663980" y="3577849"/>
            <a:ext cx="428107" cy="2219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7" name="Titre 1">
            <a:extLst>
              <a:ext uri="{FF2B5EF4-FFF2-40B4-BE49-F238E27FC236}">
                <a16:creationId xmlns:a16="http://schemas.microsoft.com/office/drawing/2014/main" id="{4D66529C-9B73-988B-5914-F522C5B4D0C9}"/>
              </a:ext>
            </a:extLst>
          </p:cNvPr>
          <p:cNvSpPr txBox="1">
            <a:spLocks/>
          </p:cNvSpPr>
          <p:nvPr/>
        </p:nvSpPr>
        <p:spPr>
          <a:xfrm>
            <a:off x="579240" y="458718"/>
            <a:ext cx="4291366" cy="69437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Organigramme </a:t>
            </a:r>
          </a:p>
        </p:txBody>
      </p:sp>
    </p:spTree>
    <p:extLst>
      <p:ext uri="{BB962C8B-B14F-4D97-AF65-F5344CB8AC3E}">
        <p14:creationId xmlns:p14="http://schemas.microsoft.com/office/powerpoint/2010/main" val="236551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000"/>
                            </p:stCondLst>
                            <p:childTnLst>
                              <p:par>
                                <p:cTn id="12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500"/>
                            </p:stCondLst>
                            <p:childTnLst>
                              <p:par>
                                <p:cTn id="13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000"/>
                            </p:stCondLst>
                            <p:childTnLst>
                              <p:par>
                                <p:cTn id="13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500"/>
                            </p:stCondLst>
                            <p:childTnLst>
                              <p:par>
                                <p:cTn id="13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0"/>
                            </p:stCondLst>
                            <p:childTnLst>
                              <p:par>
                                <p:cTn id="14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500"/>
                            </p:stCondLst>
                            <p:childTnLst>
                              <p:par>
                                <p:cTn id="146" presetID="30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5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6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6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7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7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8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8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9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9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9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6" grpId="0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3CE6F3-5B5E-F28A-E64C-368EE4D3C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441" y="620392"/>
            <a:ext cx="4707016" cy="5504688"/>
          </a:xfrm>
        </p:spPr>
        <p:txBody>
          <a:bodyPr>
            <a:normAutofit/>
          </a:bodyPr>
          <a:lstStyle/>
          <a:p>
            <a:r>
              <a:rPr lang="fr-BE" sz="3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Management +++</a:t>
            </a:r>
          </a:p>
        </p:txBody>
      </p:sp>
      <p:graphicFrame>
        <p:nvGraphicFramePr>
          <p:cNvPr id="6" name="Espace réservé du contenu 2">
            <a:extLst>
              <a:ext uri="{FF2B5EF4-FFF2-40B4-BE49-F238E27FC236}">
                <a16:creationId xmlns:a16="http://schemas.microsoft.com/office/drawing/2014/main" id="{E4E68A48-0832-3B5B-1EC7-0B73A15F5E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9121497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1388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11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A557BE2-5E59-CB13-C97E-C9BFCFCCF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Les 6 valeurs </a:t>
            </a:r>
          </a:p>
        </p:txBody>
      </p:sp>
      <p:graphicFrame>
        <p:nvGraphicFramePr>
          <p:cNvPr id="7" name="Espace réservé du contenu 2">
            <a:extLst>
              <a:ext uri="{FF2B5EF4-FFF2-40B4-BE49-F238E27FC236}">
                <a16:creationId xmlns:a16="http://schemas.microsoft.com/office/drawing/2014/main" id="{5A78214A-3FBC-DE94-B132-1C4AE37E35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85680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516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959811" y="2385035"/>
            <a:ext cx="2503726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sz="8000" b="1" spc="153" dirty="0">
                <a:solidFill>
                  <a:srgbClr val="5C5C5C">
                    <a:alpha val="87843"/>
                  </a:srgbClr>
                </a:solidFill>
                <a:latin typeface="Poppins ExtraBold"/>
              </a:rPr>
              <a:t>BSD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4406822" y="1734178"/>
            <a:ext cx="4848063" cy="4515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3501"/>
              </a:lnSpc>
              <a:spcBef>
                <a:spcPct val="0"/>
              </a:spcBef>
            </a:pPr>
            <a:r>
              <a:rPr lang="en-US" sz="3200" spc="1523" dirty="0">
                <a:solidFill>
                  <a:schemeClr val="tx1">
                    <a:lumMod val="95000"/>
                    <a:lumOff val="5000"/>
                  </a:schemeClr>
                </a:solidFill>
                <a:latin typeface="Poppins ExtraBold"/>
              </a:rPr>
              <a:t>E</a:t>
            </a:r>
            <a:r>
              <a:rPr lang="en-US" sz="3200" spc="1523" dirty="0">
                <a:solidFill>
                  <a:srgbClr val="191919"/>
                </a:solidFill>
                <a:latin typeface="Poppins ExtraBold"/>
              </a:rPr>
              <a:t>NGAG</a:t>
            </a:r>
            <a:r>
              <a:rPr lang="en-US" sz="3200" spc="1523" dirty="0">
                <a:solidFill>
                  <a:schemeClr val="tx1">
                    <a:lumMod val="95000"/>
                    <a:lumOff val="5000"/>
                  </a:schemeClr>
                </a:solidFill>
                <a:latin typeface="Poppins ExtraBold"/>
              </a:rPr>
              <a:t>E</a:t>
            </a:r>
            <a:r>
              <a:rPr lang="en-US" sz="3200" spc="1523" dirty="0">
                <a:solidFill>
                  <a:srgbClr val="191919"/>
                </a:solidFill>
                <a:latin typeface="Poppins ExtraBold"/>
              </a:rPr>
              <a:t>M</a:t>
            </a:r>
            <a:r>
              <a:rPr lang="en-US" sz="3200" spc="1523" dirty="0">
                <a:solidFill>
                  <a:schemeClr val="tx1">
                    <a:lumMod val="95000"/>
                    <a:lumOff val="5000"/>
                  </a:schemeClr>
                </a:solidFill>
                <a:latin typeface="Poppins ExtraBold"/>
              </a:rPr>
              <a:t>E</a:t>
            </a:r>
            <a:r>
              <a:rPr lang="en-US" sz="3200" spc="1523" dirty="0">
                <a:solidFill>
                  <a:srgbClr val="191919"/>
                </a:solidFill>
                <a:latin typeface="Poppins ExtraBold"/>
              </a:rPr>
              <a:t>NT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741228" y="1773112"/>
            <a:ext cx="347915" cy="24007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103"/>
              </a:lnSpc>
            </a:pPr>
            <a:r>
              <a:rPr lang="en-US" sz="3200" spc="-200" dirty="0">
                <a:solidFill>
                  <a:srgbClr val="A6A6A6"/>
                </a:solidFill>
                <a:latin typeface="Poppins ExtraBold"/>
              </a:rPr>
              <a:t>EQU</a:t>
            </a:r>
          </a:p>
          <a:p>
            <a:pPr algn="ctr">
              <a:lnSpc>
                <a:spcPts val="3103"/>
              </a:lnSpc>
            </a:pPr>
            <a:r>
              <a:rPr lang="en-US" sz="3200" spc="-200" dirty="0">
                <a:solidFill>
                  <a:schemeClr val="bg1">
                    <a:lumMod val="65000"/>
                  </a:schemeClr>
                </a:solidFill>
                <a:latin typeface="Poppins ExtraBold"/>
              </a:rPr>
              <a:t>I</a:t>
            </a:r>
          </a:p>
          <a:p>
            <a:pPr algn="ctr">
              <a:lnSpc>
                <a:spcPts val="3103"/>
              </a:lnSpc>
            </a:pPr>
            <a:r>
              <a:rPr lang="en-US" sz="3200" spc="-200" dirty="0">
                <a:solidFill>
                  <a:srgbClr val="A6A6A6"/>
                </a:solidFill>
                <a:latin typeface="Poppins ExtraBold"/>
              </a:rPr>
              <a:t>P</a:t>
            </a:r>
          </a:p>
          <a:p>
            <a:pPr algn="ctr">
              <a:lnSpc>
                <a:spcPts val="3103"/>
              </a:lnSpc>
            </a:pPr>
            <a:r>
              <a:rPr lang="en-US" sz="3200" spc="-200" dirty="0">
                <a:solidFill>
                  <a:schemeClr val="bg1">
                    <a:lumMod val="65000"/>
                  </a:schemeClr>
                </a:solidFill>
                <a:latin typeface="Poppins ExtraBold"/>
              </a:rPr>
              <a:t>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438823" y="1772962"/>
            <a:ext cx="243297" cy="39909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EX</a:t>
            </a:r>
          </a:p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C</a:t>
            </a:r>
          </a:p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E</a:t>
            </a:r>
          </a:p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L</a:t>
            </a:r>
          </a:p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L</a:t>
            </a:r>
          </a:p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E</a:t>
            </a:r>
          </a:p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N</a:t>
            </a:r>
          </a:p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C</a:t>
            </a:r>
          </a:p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69018" y="4933077"/>
            <a:ext cx="3931873" cy="3938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878"/>
              </a:lnSpc>
            </a:pPr>
            <a:r>
              <a:rPr lang="en-US" sz="3200" spc="111" dirty="0">
                <a:solidFill>
                  <a:srgbClr val="191919"/>
                </a:solidFill>
                <a:latin typeface="Poppins ExtraBold"/>
              </a:rPr>
              <a:t>CONSCIENCE DES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394648" y="4969491"/>
            <a:ext cx="1592865" cy="364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570"/>
              </a:lnSpc>
            </a:pPr>
            <a:r>
              <a:rPr lang="en-US" sz="3200" spc="102" dirty="0">
                <a:solidFill>
                  <a:srgbClr val="191919"/>
                </a:solidFill>
                <a:latin typeface="Poppins ExtraBold"/>
              </a:rPr>
              <a:t>COÛTS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983178" y="3760789"/>
            <a:ext cx="2131645" cy="3938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878"/>
              </a:lnSpc>
            </a:pPr>
            <a:r>
              <a:rPr lang="en-US" sz="3200" spc="439" dirty="0">
                <a:solidFill>
                  <a:srgbClr val="191919"/>
                </a:solidFill>
                <a:latin typeface="Poppins ExtraBold"/>
              </a:rPr>
              <a:t>FIDÉLITÉ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865905" y="2989769"/>
            <a:ext cx="3580082" cy="3745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692"/>
              </a:lnSpc>
              <a:spcBef>
                <a:spcPct val="0"/>
              </a:spcBef>
            </a:pPr>
            <a:r>
              <a:rPr lang="en-US" sz="3200" spc="667" dirty="0">
                <a:solidFill>
                  <a:srgbClr val="191919"/>
                </a:solidFill>
                <a:latin typeface="Poppins ExtraBold"/>
              </a:rPr>
              <a:t>INNOVATION</a:t>
            </a:r>
          </a:p>
        </p:txBody>
      </p:sp>
    </p:spTree>
    <p:extLst>
      <p:ext uri="{BB962C8B-B14F-4D97-AF65-F5344CB8AC3E}">
        <p14:creationId xmlns:p14="http://schemas.microsoft.com/office/powerpoint/2010/main" val="13183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9" grpId="0"/>
      <p:bldP spid="1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F96292-26AE-5E29-4DE7-4BB8DC958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pPr algn="ctr"/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Hiérarchie des valeurs 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6FE622DC-4AB6-F49D-0B83-559F85A6DC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2682753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422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872</Words>
  <Application>Microsoft Office PowerPoint</Application>
  <PresentationFormat>Widescreen</PresentationFormat>
  <Paragraphs>167</Paragraphs>
  <Slides>17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Poppins</vt:lpstr>
      <vt:lpstr>Poppins ExtraBold</vt:lpstr>
      <vt:lpstr>Poppins Medium</vt:lpstr>
      <vt:lpstr>Thème Office</vt:lpstr>
      <vt:lpstr>Office Theme</vt:lpstr>
      <vt:lpstr>NOS VALEURS</vt:lpstr>
      <vt:lpstr>Programme</vt:lpstr>
      <vt:lpstr>Autonomie  </vt:lpstr>
      <vt:lpstr>PowerPoint Presentation</vt:lpstr>
      <vt:lpstr>PowerPoint Presentation</vt:lpstr>
      <vt:lpstr>Management +++</vt:lpstr>
      <vt:lpstr>Les 6 valeurs </vt:lpstr>
      <vt:lpstr>PowerPoint Presentation</vt:lpstr>
      <vt:lpstr>Hiérarchie des valeurs </vt:lpstr>
      <vt:lpstr>1. ENGAGEMENT</vt:lpstr>
      <vt:lpstr>2. ÉQUIPE </vt:lpstr>
      <vt:lpstr>3. CONSCIENCE DES COÛTS</vt:lpstr>
      <vt:lpstr>4. EXCELLENCE – INITIATIVE</vt:lpstr>
      <vt:lpstr>5. FIDÉLITÉ/ FIABILITÉ/ CONFIANCE</vt:lpstr>
      <vt:lpstr>6. INNOVATION</vt:lpstr>
      <vt:lpstr>Les affiches</vt:lpstr>
      <vt:lpstr>Sondage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VALEURS</dc:title>
  <dc:creator>Wendy Desaeger</dc:creator>
  <cp:lastModifiedBy>Maïlis Gaza</cp:lastModifiedBy>
  <cp:revision>18</cp:revision>
  <cp:lastPrinted>2022-12-01T14:49:31Z</cp:lastPrinted>
  <dcterms:created xsi:type="dcterms:W3CDTF">2022-11-28T12:16:26Z</dcterms:created>
  <dcterms:modified xsi:type="dcterms:W3CDTF">2022-12-02T10:20:04Z</dcterms:modified>
</cp:coreProperties>
</file>